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3" r:id="rId5"/>
    <p:sldId id="265" r:id="rId6"/>
    <p:sldId id="264" r:id="rId7"/>
    <p:sldId id="266" r:id="rId8"/>
    <p:sldId id="267" r:id="rId9"/>
    <p:sldId id="268" r:id="rId10"/>
    <p:sldId id="269" r:id="rId11"/>
    <p:sldId id="270" r:id="rId12"/>
    <p:sldId id="271" r:id="rId13"/>
    <p:sldId id="272" r:id="rId14"/>
    <p:sldId id="273" r:id="rId15"/>
    <p:sldId id="258" r:id="rId16"/>
    <p:sldId id="276" r:id="rId17"/>
    <p:sldId id="277" r:id="rId18"/>
    <p:sldId id="278" r:id="rId19"/>
    <p:sldId id="279" r:id="rId20"/>
    <p:sldId id="274" r:id="rId21"/>
    <p:sldId id="275"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1DA"/>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27" autoAdjust="0"/>
    <p:restoredTop sz="94660"/>
  </p:normalViewPr>
  <p:slideViewPr>
    <p:cSldViewPr>
      <p:cViewPr varScale="1">
        <p:scale>
          <a:sx n="66" d="100"/>
          <a:sy n="66" d="100"/>
        </p:scale>
        <p:origin x="-102" y="-24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00A1D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B2B4608-6F3B-4801-9DBC-6CB508429092}" type="datetimeFigureOut">
              <a:rPr lang="en-US"/>
              <a:pPr>
                <a:defRPr/>
              </a:pPr>
              <a:t>5/2/2012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40F30A-4A7F-4C0E-B161-3FF44FDD1A1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B5968F7-D4D0-4238-9AA7-1418DD1F6BE3}" type="datetimeFigureOut">
              <a:rPr lang="en-US"/>
              <a:pPr>
                <a:defRPr/>
              </a:pPr>
              <a:t>5/2/2012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624C374-0362-42D1-9180-C10C5FDD563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49" y="366713"/>
            <a:ext cx="1543051" cy="7800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1" y="366713"/>
            <a:ext cx="4476751" cy="7800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BD121CB-8FF3-469C-8EF4-77362176A9AA}" type="datetimeFigureOut">
              <a:rPr lang="en-US"/>
              <a:pPr>
                <a:defRPr/>
              </a:pPr>
              <a:t>5/2/2012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AA798D9-7611-44A6-BB62-B3CF33D25ED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4CD9AF11-639E-4FC5-8C0A-B53DF1B8307E}" type="datetimeFigureOut">
              <a:rPr lang="en-US"/>
              <a:pPr>
                <a:defRPr/>
              </a:pPr>
              <a:t>5/2/2012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8247B0-F4BC-4654-9AE3-6C8571800EA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rgbClr val="00B0F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16ABF0B-03DC-41C6-BD65-B60562E546AD}" type="datetimeFigureOut">
              <a:rPr lang="en-US"/>
              <a:pPr>
                <a:defRPr/>
              </a:pPr>
              <a:t>5/2/2012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7C094E-D277-4BA5-B392-BE7013621BB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94070AD-3F5F-44EA-AFED-9CE5036105ED}" type="datetimeFigureOut">
              <a:rPr lang="en-US"/>
              <a:pPr>
                <a:defRPr/>
              </a:pPr>
              <a:t>5/2/2012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2CB1099-5588-4C58-9580-C31D406DDB8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331E896-C1F7-4569-9BC7-B8D9D5E766E8}" type="datetimeFigureOut">
              <a:rPr lang="en-US"/>
              <a:pPr>
                <a:defRPr/>
              </a:pPr>
              <a:t>5/2/2012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A4B2C14-7A70-43CD-9C5A-798222585F0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C3590B2-0FDB-44DC-A8DB-8AC35A37CDA1}" type="datetimeFigureOut">
              <a:rPr lang="en-US"/>
              <a:pPr>
                <a:defRPr/>
              </a:pPr>
              <a:t>5/2/2012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9EA57F5-AE7A-459E-BDFF-24F87E68621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0FF75BA-F6CA-4045-A676-E94788623E5E}" type="datetimeFigureOut">
              <a:rPr lang="en-US"/>
              <a:pPr>
                <a:defRPr/>
              </a:pPr>
              <a:t>5/2/2012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ACC677C-5B7A-4E99-A7C3-87BA1F5FCF2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CBCA007-5103-4F23-BE2A-82DFAB944DD3}" type="datetimeFigureOut">
              <a:rPr lang="en-US"/>
              <a:pPr>
                <a:defRPr/>
              </a:pPr>
              <a:t>5/2/2012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30196B-B87E-40F7-9136-ABFA70A7BEB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496FA37-82B2-4168-9F7C-121533E32C39}" type="datetimeFigureOut">
              <a:rPr lang="en-US"/>
              <a:pPr>
                <a:defRPr/>
              </a:pPr>
              <a:t>5/2/2012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6FE0973-28D8-4E5E-94CD-78C8C1DBA12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0066"/>
        </a:solidFill>
        <a:effectLst/>
      </p:bgPr>
    </p:bg>
    <p:spTree>
      <p:nvGrpSpPr>
        <p:cNvPr id="1" name=""/>
        <p:cNvGrpSpPr/>
        <p:nvPr/>
      </p:nvGrpSpPr>
      <p:grpSpPr>
        <a:xfrm>
          <a:off x="0" y="0"/>
          <a:ext cx="0" cy="0"/>
          <a:chOff x="0" y="0"/>
          <a:chExt cx="0" cy="0"/>
        </a:xfrm>
      </p:grpSpPr>
      <p:grpSp>
        <p:nvGrpSpPr>
          <p:cNvPr id="1026" name="Group 6"/>
          <p:cNvGrpSpPr>
            <a:grpSpLocks/>
          </p:cNvGrpSpPr>
          <p:nvPr userDrawn="1"/>
        </p:nvGrpSpPr>
        <p:grpSpPr bwMode="auto">
          <a:xfrm rot="5400000">
            <a:off x="742950" y="-1619250"/>
            <a:ext cx="7658100" cy="9906000"/>
            <a:chOff x="-533400" y="-457200"/>
            <a:chExt cx="7658100" cy="9906000"/>
          </a:xfrm>
        </p:grpSpPr>
        <p:sp>
          <p:nvSpPr>
            <p:cNvPr id="8" name="Oval 7"/>
            <p:cNvSpPr/>
            <p:nvPr/>
          </p:nvSpPr>
          <p:spPr>
            <a:xfrm>
              <a:off x="4419600" y="7543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a:off x="1752600" y="-4572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6324600" y="22098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Oval 10"/>
            <p:cNvSpPr/>
            <p:nvPr/>
          </p:nvSpPr>
          <p:spPr>
            <a:xfrm>
              <a:off x="2667000" y="71628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a:xfrm>
              <a:off x="3657600" y="6858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val 12"/>
            <p:cNvSpPr/>
            <p:nvPr/>
          </p:nvSpPr>
          <p:spPr>
            <a:xfrm>
              <a:off x="5410200" y="2209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0" y="68580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2971800" y="41148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Oval 15"/>
            <p:cNvSpPr/>
            <p:nvPr/>
          </p:nvSpPr>
          <p:spPr>
            <a:xfrm>
              <a:off x="-533400" y="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16"/>
            <p:cNvSpPr/>
            <p:nvPr/>
          </p:nvSpPr>
          <p:spPr>
            <a:xfrm>
              <a:off x="1447800" y="61722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Oval 17"/>
            <p:cNvSpPr/>
            <p:nvPr/>
          </p:nvSpPr>
          <p:spPr>
            <a:xfrm>
              <a:off x="4419600" y="23622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Oval 18"/>
            <p:cNvSpPr/>
            <p:nvPr/>
          </p:nvSpPr>
          <p:spPr>
            <a:xfrm>
              <a:off x="152400" y="39624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p:nvSpPr>
          <p:spPr>
            <a:xfrm>
              <a:off x="2133600" y="5334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Oval 20"/>
            <p:cNvSpPr/>
            <p:nvPr/>
          </p:nvSpPr>
          <p:spPr>
            <a:xfrm>
              <a:off x="609600" y="12954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Oval 21"/>
            <p:cNvSpPr/>
            <p:nvPr/>
          </p:nvSpPr>
          <p:spPr>
            <a:xfrm>
              <a:off x="5257800" y="52578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p:nvSpPr>
          <p:spPr>
            <a:xfrm>
              <a:off x="762000" y="72390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Oval 23"/>
            <p:cNvSpPr/>
            <p:nvPr/>
          </p:nvSpPr>
          <p:spPr>
            <a:xfrm>
              <a:off x="3124200" y="29718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Oval 24"/>
            <p:cNvSpPr/>
            <p:nvPr/>
          </p:nvSpPr>
          <p:spPr>
            <a:xfrm>
              <a:off x="0" y="36576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Oval 25"/>
            <p:cNvSpPr/>
            <p:nvPr/>
          </p:nvSpPr>
          <p:spPr>
            <a:xfrm>
              <a:off x="2133600" y="51816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Oval 26"/>
            <p:cNvSpPr/>
            <p:nvPr/>
          </p:nvSpPr>
          <p:spPr>
            <a:xfrm>
              <a:off x="3657600" y="78486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Oval 27"/>
            <p:cNvSpPr/>
            <p:nvPr/>
          </p:nvSpPr>
          <p:spPr>
            <a:xfrm>
              <a:off x="3124200" y="11430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Oval 28"/>
            <p:cNvSpPr/>
            <p:nvPr/>
          </p:nvSpPr>
          <p:spPr>
            <a:xfrm>
              <a:off x="4572000" y="4876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Oval 29"/>
            <p:cNvSpPr/>
            <p:nvPr/>
          </p:nvSpPr>
          <p:spPr>
            <a:xfrm>
              <a:off x="6019800" y="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Oval 30"/>
            <p:cNvSpPr/>
            <p:nvPr/>
          </p:nvSpPr>
          <p:spPr>
            <a:xfrm>
              <a:off x="228600" y="2590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Oval 31"/>
            <p:cNvSpPr/>
            <p:nvPr/>
          </p:nvSpPr>
          <p:spPr>
            <a:xfrm>
              <a:off x="685800" y="61722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Oval 32"/>
            <p:cNvSpPr/>
            <p:nvPr/>
          </p:nvSpPr>
          <p:spPr>
            <a:xfrm>
              <a:off x="2819400" y="7162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Oval 33"/>
            <p:cNvSpPr/>
            <p:nvPr/>
          </p:nvSpPr>
          <p:spPr>
            <a:xfrm>
              <a:off x="6019800" y="3733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Oval 34"/>
            <p:cNvSpPr/>
            <p:nvPr/>
          </p:nvSpPr>
          <p:spPr>
            <a:xfrm>
              <a:off x="4953000" y="9144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Oval 35"/>
            <p:cNvSpPr/>
            <p:nvPr/>
          </p:nvSpPr>
          <p:spPr>
            <a:xfrm>
              <a:off x="2438400" y="25146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Oval 36"/>
            <p:cNvSpPr/>
            <p:nvPr/>
          </p:nvSpPr>
          <p:spPr>
            <a:xfrm>
              <a:off x="1295400" y="43434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Oval 37"/>
            <p:cNvSpPr/>
            <p:nvPr/>
          </p:nvSpPr>
          <p:spPr>
            <a:xfrm>
              <a:off x="762000" y="-2286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Oval 38"/>
            <p:cNvSpPr/>
            <p:nvPr/>
          </p:nvSpPr>
          <p:spPr>
            <a:xfrm>
              <a:off x="5715000" y="47244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Oval 39"/>
            <p:cNvSpPr/>
            <p:nvPr/>
          </p:nvSpPr>
          <p:spPr>
            <a:xfrm>
              <a:off x="3505200" y="58674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Oval 40"/>
            <p:cNvSpPr/>
            <p:nvPr/>
          </p:nvSpPr>
          <p:spPr>
            <a:xfrm>
              <a:off x="-152400" y="75438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Oval 41"/>
            <p:cNvSpPr/>
            <p:nvPr/>
          </p:nvSpPr>
          <p:spPr>
            <a:xfrm>
              <a:off x="1143000" y="53340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Oval 42"/>
            <p:cNvSpPr/>
            <p:nvPr/>
          </p:nvSpPr>
          <p:spPr>
            <a:xfrm>
              <a:off x="1524000" y="32004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Oval 43"/>
            <p:cNvSpPr/>
            <p:nvPr/>
          </p:nvSpPr>
          <p:spPr>
            <a:xfrm>
              <a:off x="76200" y="6096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Oval 44"/>
            <p:cNvSpPr/>
            <p:nvPr/>
          </p:nvSpPr>
          <p:spPr>
            <a:xfrm>
              <a:off x="4191000" y="29718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Oval 45"/>
            <p:cNvSpPr/>
            <p:nvPr/>
          </p:nvSpPr>
          <p:spPr>
            <a:xfrm>
              <a:off x="3810000" y="1524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Oval 46"/>
            <p:cNvSpPr/>
            <p:nvPr/>
          </p:nvSpPr>
          <p:spPr>
            <a:xfrm>
              <a:off x="2362200" y="83820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Oval 47"/>
            <p:cNvSpPr/>
            <p:nvPr/>
          </p:nvSpPr>
          <p:spPr>
            <a:xfrm>
              <a:off x="381000" y="66294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Oval 48"/>
            <p:cNvSpPr/>
            <p:nvPr/>
          </p:nvSpPr>
          <p:spPr>
            <a:xfrm>
              <a:off x="3505200" y="51816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Oval 49"/>
            <p:cNvSpPr/>
            <p:nvPr/>
          </p:nvSpPr>
          <p:spPr>
            <a:xfrm>
              <a:off x="1524000" y="78486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Oval 50"/>
            <p:cNvSpPr/>
            <p:nvPr/>
          </p:nvSpPr>
          <p:spPr>
            <a:xfrm>
              <a:off x="-457200" y="53340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Oval 51"/>
            <p:cNvSpPr/>
            <p:nvPr/>
          </p:nvSpPr>
          <p:spPr>
            <a:xfrm>
              <a:off x="1600200" y="8382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Oval 52"/>
            <p:cNvSpPr/>
            <p:nvPr/>
          </p:nvSpPr>
          <p:spPr>
            <a:xfrm>
              <a:off x="4876800" y="64770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Oval 53"/>
            <p:cNvSpPr/>
            <p:nvPr/>
          </p:nvSpPr>
          <p:spPr>
            <a:xfrm>
              <a:off x="1981200" y="46482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Oval 54"/>
            <p:cNvSpPr/>
            <p:nvPr/>
          </p:nvSpPr>
          <p:spPr>
            <a:xfrm>
              <a:off x="5334000" y="34290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Oval 55"/>
            <p:cNvSpPr/>
            <p:nvPr/>
          </p:nvSpPr>
          <p:spPr>
            <a:xfrm>
              <a:off x="5410200" y="28194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Oval 56"/>
            <p:cNvSpPr/>
            <p:nvPr/>
          </p:nvSpPr>
          <p:spPr>
            <a:xfrm>
              <a:off x="381000" y="16002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Oval 57"/>
            <p:cNvSpPr/>
            <p:nvPr/>
          </p:nvSpPr>
          <p:spPr>
            <a:xfrm>
              <a:off x="5105400" y="2286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Oval 58"/>
            <p:cNvSpPr/>
            <p:nvPr/>
          </p:nvSpPr>
          <p:spPr>
            <a:xfrm>
              <a:off x="6667500" y="59436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Oval 59"/>
            <p:cNvSpPr/>
            <p:nvPr/>
          </p:nvSpPr>
          <p:spPr>
            <a:xfrm>
              <a:off x="2667000" y="40386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 name="Oval 60"/>
            <p:cNvSpPr/>
            <p:nvPr/>
          </p:nvSpPr>
          <p:spPr>
            <a:xfrm>
              <a:off x="3657600" y="22098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 name="Oval 61"/>
            <p:cNvSpPr/>
            <p:nvPr/>
          </p:nvSpPr>
          <p:spPr>
            <a:xfrm>
              <a:off x="457200" y="86868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 name="Oval 62"/>
            <p:cNvSpPr/>
            <p:nvPr/>
          </p:nvSpPr>
          <p:spPr>
            <a:xfrm>
              <a:off x="381000" y="52578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 name="Oval 63"/>
            <p:cNvSpPr/>
            <p:nvPr/>
          </p:nvSpPr>
          <p:spPr>
            <a:xfrm>
              <a:off x="381000" y="22098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 name="Oval 64"/>
            <p:cNvSpPr/>
            <p:nvPr/>
          </p:nvSpPr>
          <p:spPr>
            <a:xfrm>
              <a:off x="4267200" y="68580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 name="Oval 65"/>
            <p:cNvSpPr/>
            <p:nvPr/>
          </p:nvSpPr>
          <p:spPr>
            <a:xfrm>
              <a:off x="4191000" y="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 name="Oval 66"/>
            <p:cNvSpPr/>
            <p:nvPr/>
          </p:nvSpPr>
          <p:spPr>
            <a:xfrm>
              <a:off x="4800600" y="77724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 name="Oval 67"/>
            <p:cNvSpPr/>
            <p:nvPr/>
          </p:nvSpPr>
          <p:spPr>
            <a:xfrm>
              <a:off x="6591300" y="78486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 name="Title Placeholder 1"/>
          <p:cNvSpPr>
            <a:spLocks noGrp="1"/>
          </p:cNvSpPr>
          <p:nvPr>
            <p:ph type="title"/>
          </p:nvPr>
        </p:nvSpPr>
        <p:spPr>
          <a:xfrm>
            <a:off x="457200" y="274638"/>
            <a:ext cx="8229600" cy="1143000"/>
          </a:xfrm>
          <a:prstGeom prst="rect">
            <a:avLst/>
          </a:prstGeom>
          <a:solidFill>
            <a:srgbClr val="660066">
              <a:alpha val="85000"/>
            </a:srgbClr>
          </a:solidFill>
          <a:effectLst>
            <a:softEdge rad="31750"/>
          </a:effectLst>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a:solidFill>
            <a:srgbClr val="660066">
              <a:alpha val="85000"/>
            </a:srgbClr>
          </a:solidFill>
          <a:effectLst>
            <a:softEdge rad="31750"/>
          </a:effectLst>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a:solidFill>
            <a:srgbClr val="660066">
              <a:alpha val="85000"/>
            </a:srgbClr>
          </a:solidFill>
          <a:effectLst>
            <a:softEdge rad="31750"/>
          </a:effectLst>
        </p:spPr>
        <p:txBody>
          <a:bodyPr vert="horz" lIns="91440" tIns="45720" rIns="91440" bIns="45720" rtlCol="0" anchor="ctr"/>
          <a:lstStyle>
            <a:lvl1pPr algn="l" fontAlgn="auto">
              <a:spcBef>
                <a:spcPts val="0"/>
              </a:spcBef>
              <a:spcAft>
                <a:spcPts val="0"/>
              </a:spcAft>
              <a:defRPr sz="1200" b="0" smtClean="0">
                <a:solidFill>
                  <a:srgbClr val="FFC000"/>
                </a:solidFill>
                <a:latin typeface="Dotum" pitchFamily="34" charset="-127"/>
                <a:ea typeface="Dotum" pitchFamily="34" charset="-127"/>
              </a:defRPr>
            </a:lvl1pPr>
          </a:lstStyle>
          <a:p>
            <a:pPr>
              <a:defRPr/>
            </a:pPr>
            <a:fld id="{DBCB69EF-177D-4C44-BA8E-DA0BBBD042A7}" type="datetimeFigureOut">
              <a:rPr lang="en-US"/>
              <a:pPr>
                <a:defRPr/>
              </a:pPr>
              <a:t>5/2/2012</a:t>
            </a:fld>
            <a:endParaRPr lang="en-US"/>
          </a:p>
        </p:txBody>
      </p:sp>
      <p:sp>
        <p:nvSpPr>
          <p:cNvPr id="5" name="Footer Placeholder 4"/>
          <p:cNvSpPr>
            <a:spLocks noGrp="1"/>
          </p:cNvSpPr>
          <p:nvPr>
            <p:ph type="ftr" sz="quarter" idx="3"/>
          </p:nvPr>
        </p:nvSpPr>
        <p:spPr>
          <a:xfrm>
            <a:off x="3124200" y="6356350"/>
            <a:ext cx="2895600" cy="365125"/>
          </a:xfrm>
          <a:prstGeom prst="rect">
            <a:avLst/>
          </a:prstGeom>
          <a:solidFill>
            <a:srgbClr val="660066">
              <a:alpha val="85000"/>
            </a:srgbClr>
          </a:solidFill>
          <a:effectLst>
            <a:softEdge rad="31750"/>
          </a:effectLst>
        </p:spPr>
        <p:txBody>
          <a:bodyPr vert="horz" lIns="91440" tIns="45720" rIns="91440" bIns="45720" rtlCol="0" anchor="ctr"/>
          <a:lstStyle>
            <a:lvl1pPr algn="ctr" fontAlgn="auto">
              <a:spcBef>
                <a:spcPts val="0"/>
              </a:spcBef>
              <a:spcAft>
                <a:spcPts val="0"/>
              </a:spcAft>
              <a:defRPr sz="1200" b="0">
                <a:solidFill>
                  <a:srgbClr val="FFC000"/>
                </a:solidFill>
                <a:latin typeface="Dotum" pitchFamily="34" charset="-127"/>
                <a:ea typeface="Dotum" pitchFamily="34" charset="-127"/>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a:solidFill>
            <a:srgbClr val="660066">
              <a:alpha val="85000"/>
            </a:srgbClr>
          </a:solidFill>
          <a:effectLst>
            <a:softEdge rad="31750"/>
          </a:effectLst>
        </p:spPr>
        <p:txBody>
          <a:bodyPr vert="horz" lIns="91440" tIns="45720" rIns="91440" bIns="45720" rtlCol="0" anchor="ctr"/>
          <a:lstStyle>
            <a:lvl1pPr algn="r" fontAlgn="auto">
              <a:spcBef>
                <a:spcPts val="0"/>
              </a:spcBef>
              <a:spcAft>
                <a:spcPts val="0"/>
              </a:spcAft>
              <a:defRPr sz="1200" b="0" smtClean="0">
                <a:solidFill>
                  <a:srgbClr val="FFC000"/>
                </a:solidFill>
                <a:latin typeface="Dotum" pitchFamily="34" charset="-127"/>
                <a:ea typeface="Dotum" pitchFamily="34" charset="-127"/>
              </a:defRPr>
            </a:lvl1pPr>
          </a:lstStyle>
          <a:p>
            <a:pPr>
              <a:defRPr/>
            </a:pPr>
            <a:fld id="{D400F119-70C7-43F2-9393-B1F1AC82952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b="1" kern="1200">
          <a:solidFill>
            <a:srgbClr val="FFC000"/>
          </a:solidFill>
          <a:latin typeface="Dotum" pitchFamily="34" charset="-127"/>
          <a:ea typeface="Dotum" pitchFamily="34" charset="-127"/>
          <a:cs typeface="Dotum"/>
        </a:defRPr>
      </a:lvl1pPr>
      <a:lvl2pPr algn="ctr" rtl="0" fontAlgn="base">
        <a:spcBef>
          <a:spcPct val="0"/>
        </a:spcBef>
        <a:spcAft>
          <a:spcPct val="0"/>
        </a:spcAft>
        <a:defRPr sz="4400" b="1">
          <a:solidFill>
            <a:srgbClr val="FFC000"/>
          </a:solidFill>
          <a:latin typeface="Dotum"/>
          <a:ea typeface="Dotum"/>
          <a:cs typeface="Dotum"/>
        </a:defRPr>
      </a:lvl2pPr>
      <a:lvl3pPr algn="ctr" rtl="0" fontAlgn="base">
        <a:spcBef>
          <a:spcPct val="0"/>
        </a:spcBef>
        <a:spcAft>
          <a:spcPct val="0"/>
        </a:spcAft>
        <a:defRPr sz="4400" b="1">
          <a:solidFill>
            <a:srgbClr val="FFC000"/>
          </a:solidFill>
          <a:latin typeface="Dotum"/>
          <a:ea typeface="Dotum"/>
          <a:cs typeface="Dotum"/>
        </a:defRPr>
      </a:lvl3pPr>
      <a:lvl4pPr algn="ctr" rtl="0" fontAlgn="base">
        <a:spcBef>
          <a:spcPct val="0"/>
        </a:spcBef>
        <a:spcAft>
          <a:spcPct val="0"/>
        </a:spcAft>
        <a:defRPr sz="4400" b="1">
          <a:solidFill>
            <a:srgbClr val="FFC000"/>
          </a:solidFill>
          <a:latin typeface="Dotum"/>
          <a:ea typeface="Dotum"/>
          <a:cs typeface="Dotum"/>
        </a:defRPr>
      </a:lvl4pPr>
      <a:lvl5pPr algn="ctr" rtl="0" fontAlgn="base">
        <a:spcBef>
          <a:spcPct val="0"/>
        </a:spcBef>
        <a:spcAft>
          <a:spcPct val="0"/>
        </a:spcAft>
        <a:defRPr sz="4400" b="1">
          <a:solidFill>
            <a:srgbClr val="FFC000"/>
          </a:solidFill>
          <a:latin typeface="Dotum"/>
          <a:ea typeface="Dotum"/>
          <a:cs typeface="Dotum"/>
        </a:defRPr>
      </a:lvl5pPr>
      <a:lvl6pPr marL="457200" algn="ctr" rtl="0" fontAlgn="base">
        <a:spcBef>
          <a:spcPct val="0"/>
        </a:spcBef>
        <a:spcAft>
          <a:spcPct val="0"/>
        </a:spcAft>
        <a:defRPr sz="4400" b="1">
          <a:solidFill>
            <a:srgbClr val="FFC000"/>
          </a:solidFill>
          <a:latin typeface="Dotum"/>
          <a:ea typeface="Dotum"/>
          <a:cs typeface="Dotum"/>
        </a:defRPr>
      </a:lvl6pPr>
      <a:lvl7pPr marL="914400" algn="ctr" rtl="0" fontAlgn="base">
        <a:spcBef>
          <a:spcPct val="0"/>
        </a:spcBef>
        <a:spcAft>
          <a:spcPct val="0"/>
        </a:spcAft>
        <a:defRPr sz="4400" b="1">
          <a:solidFill>
            <a:srgbClr val="FFC000"/>
          </a:solidFill>
          <a:latin typeface="Dotum"/>
          <a:ea typeface="Dotum"/>
          <a:cs typeface="Dotum"/>
        </a:defRPr>
      </a:lvl7pPr>
      <a:lvl8pPr marL="1371600" algn="ctr" rtl="0" fontAlgn="base">
        <a:spcBef>
          <a:spcPct val="0"/>
        </a:spcBef>
        <a:spcAft>
          <a:spcPct val="0"/>
        </a:spcAft>
        <a:defRPr sz="4400" b="1">
          <a:solidFill>
            <a:srgbClr val="FFC000"/>
          </a:solidFill>
          <a:latin typeface="Dotum"/>
          <a:ea typeface="Dotum"/>
          <a:cs typeface="Dotum"/>
        </a:defRPr>
      </a:lvl8pPr>
      <a:lvl9pPr marL="1828800" algn="ctr" rtl="0" fontAlgn="base">
        <a:spcBef>
          <a:spcPct val="0"/>
        </a:spcBef>
        <a:spcAft>
          <a:spcPct val="0"/>
        </a:spcAft>
        <a:defRPr sz="4400" b="1">
          <a:solidFill>
            <a:srgbClr val="FFC000"/>
          </a:solidFill>
          <a:latin typeface="Dotum"/>
          <a:ea typeface="Dotum"/>
          <a:cs typeface="Dotum"/>
        </a:defRPr>
      </a:lvl9pPr>
    </p:titleStyle>
    <p:bodyStyle>
      <a:lvl1pPr marL="342900" indent="-342900" algn="l" rtl="0" fontAlgn="base">
        <a:spcBef>
          <a:spcPct val="20000"/>
        </a:spcBef>
        <a:spcAft>
          <a:spcPct val="0"/>
        </a:spcAft>
        <a:buFont typeface="Arial" charset="0"/>
        <a:buChar char="•"/>
        <a:defRPr sz="3200" kern="1200">
          <a:solidFill>
            <a:srgbClr val="FFC000"/>
          </a:solidFill>
          <a:latin typeface="Dotum" pitchFamily="34" charset="-127"/>
          <a:ea typeface="Dotum" pitchFamily="34" charset="-127"/>
          <a:cs typeface="Dotum"/>
        </a:defRPr>
      </a:lvl1pPr>
      <a:lvl2pPr marL="742950" indent="-285750" algn="l" rtl="0" fontAlgn="base">
        <a:spcBef>
          <a:spcPct val="20000"/>
        </a:spcBef>
        <a:spcAft>
          <a:spcPct val="0"/>
        </a:spcAft>
        <a:buFont typeface="Arial" charset="0"/>
        <a:buChar char="–"/>
        <a:defRPr sz="2800" kern="1200">
          <a:solidFill>
            <a:srgbClr val="FFC000"/>
          </a:solidFill>
          <a:latin typeface="Dotum" pitchFamily="34" charset="-127"/>
          <a:ea typeface="Dotum" pitchFamily="34" charset="-127"/>
          <a:cs typeface="Dotum"/>
        </a:defRPr>
      </a:lvl2pPr>
      <a:lvl3pPr marL="1143000" indent="-228600" algn="l" rtl="0" fontAlgn="base">
        <a:spcBef>
          <a:spcPct val="20000"/>
        </a:spcBef>
        <a:spcAft>
          <a:spcPct val="0"/>
        </a:spcAft>
        <a:buFont typeface="Arial" charset="0"/>
        <a:buChar char="•"/>
        <a:defRPr sz="2400" kern="1200">
          <a:solidFill>
            <a:srgbClr val="FFC000"/>
          </a:solidFill>
          <a:latin typeface="Dotum" pitchFamily="34" charset="-127"/>
          <a:ea typeface="Dotum" pitchFamily="34" charset="-127"/>
          <a:cs typeface="Dotum"/>
        </a:defRPr>
      </a:lvl3pPr>
      <a:lvl4pPr marL="1600200" indent="-228600" algn="l" rtl="0" fontAlgn="base">
        <a:spcBef>
          <a:spcPct val="20000"/>
        </a:spcBef>
        <a:spcAft>
          <a:spcPct val="0"/>
        </a:spcAft>
        <a:buFont typeface="Arial" charset="0"/>
        <a:buChar char="–"/>
        <a:defRPr sz="2000" kern="1200">
          <a:solidFill>
            <a:srgbClr val="FFC000"/>
          </a:solidFill>
          <a:latin typeface="Dotum" pitchFamily="34" charset="-127"/>
          <a:ea typeface="Dotum" pitchFamily="34" charset="-127"/>
          <a:cs typeface="Dotum"/>
        </a:defRPr>
      </a:lvl4pPr>
      <a:lvl5pPr marL="2057400" indent="-228600" algn="l" rtl="0" fontAlgn="base">
        <a:spcBef>
          <a:spcPct val="20000"/>
        </a:spcBef>
        <a:spcAft>
          <a:spcPct val="0"/>
        </a:spcAft>
        <a:buFont typeface="Arial" charset="0"/>
        <a:buChar char="»"/>
        <a:defRPr sz="2000" kern="1200">
          <a:solidFill>
            <a:srgbClr val="FFC000"/>
          </a:solidFill>
          <a:latin typeface="Dotum" pitchFamily="34" charset="-127"/>
          <a:ea typeface="Dotum" pitchFamily="34" charset="-127"/>
          <a:cs typeface="Dotum"/>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7" Type="http://schemas.openxmlformats.org/officeDocument/2006/relationships/oleObject" Target="../embeddings/oleObject10.bin"/><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90800" y="5029200"/>
            <a:ext cx="4038600" cy="914400"/>
          </a:xfrm>
        </p:spPr>
        <p:txBody>
          <a:bodyPr wrap="square" numCol="1" anchor="t" anchorCtr="0" compatLnSpc="1">
            <a:prstTxWarp prst="textNoShape">
              <a:avLst/>
            </a:prstTxWarp>
          </a:bodyPr>
          <a:lstStyle/>
          <a:p>
            <a:r>
              <a:rPr lang="en-US" sz="2000" smtClean="0">
                <a:latin typeface="Dotum"/>
                <a:ea typeface="Dotum"/>
              </a:rPr>
              <a:t>Amanda and Marlee</a:t>
            </a:r>
          </a:p>
        </p:txBody>
      </p:sp>
      <p:pic>
        <p:nvPicPr>
          <p:cNvPr id="13316" name="Picture 4" descr="http://www.franchiseprocess.com/Planet-Smoothie-franchise/myNewCollection2/0/image/planet-smoothie-logo.jpg"/>
          <p:cNvPicPr>
            <a:picLocks noChangeAspect="1" noChangeArrowheads="1"/>
          </p:cNvPicPr>
          <p:nvPr/>
        </p:nvPicPr>
        <p:blipFill>
          <a:blip r:embed="rId2"/>
          <a:srcRect/>
          <a:stretch>
            <a:fillRect/>
          </a:stretch>
        </p:blipFill>
        <p:spPr bwMode="auto">
          <a:xfrm>
            <a:off x="2895600" y="533400"/>
            <a:ext cx="3505200" cy="433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cs typeface="+mj-cs"/>
              </a:rPr>
              <a:t>Test for Independence #2: Athletes v. Type of Smoothie</a:t>
            </a:r>
            <a:endParaRPr lang="en-US" dirty="0">
              <a:cs typeface="+mj-cs"/>
            </a:endParaRPr>
          </a:p>
        </p:txBody>
      </p:sp>
      <p:sp>
        <p:nvSpPr>
          <p:cNvPr id="3" name="Content Placeholder 2"/>
          <p:cNvSpPr>
            <a:spLocks noGrp="1"/>
          </p:cNvSpPr>
          <p:nvPr>
            <p:ph idx="1"/>
          </p:nvPr>
        </p:nvSpPr>
        <p:spPr>
          <a:xfrm>
            <a:off x="457200" y="4343400"/>
            <a:ext cx="8229600" cy="2209800"/>
          </a:xfrm>
        </p:spPr>
        <p:txBody>
          <a:bodyPr>
            <a:normAutofit fontScale="62500" lnSpcReduction="20000"/>
          </a:bodyPr>
          <a:lstStyle/>
          <a:p>
            <a:pPr fontAlgn="auto">
              <a:spcAft>
                <a:spcPts val="0"/>
              </a:spcAft>
              <a:buFont typeface="Arial" pitchFamily="34" charset="0"/>
              <a:buChar char="•"/>
              <a:defRPr/>
            </a:pPr>
            <a:r>
              <a:rPr lang="en-US" dirty="0" smtClean="0">
                <a:cs typeface="+mn-cs"/>
              </a:rPr>
              <a:t>We also wanted to see if there was an association between customers that were athletes and the type of smoothie they chose. We narrowed it down to cool blended and energy because all of the other types had cell counts of less than 5. Also, this will show us whether or not athletes are conscious of the blast in their smoothie. We predict that the athletes would order energy smoothies more frequently!</a:t>
            </a:r>
            <a:endParaRPr lang="en-US" dirty="0">
              <a:cs typeface="+mn-cs"/>
            </a:endParaRPr>
          </a:p>
        </p:txBody>
      </p:sp>
      <p:pic>
        <p:nvPicPr>
          <p:cNvPr id="36871" name="Picture 2"/>
          <p:cNvPicPr>
            <a:picLocks noChangeAspect="1" noChangeArrowheads="1"/>
          </p:cNvPicPr>
          <p:nvPr/>
        </p:nvPicPr>
        <p:blipFill>
          <a:blip r:embed="rId2"/>
          <a:srcRect l="890" t="16216" b="56757"/>
          <a:stretch>
            <a:fillRect/>
          </a:stretch>
        </p:blipFill>
        <p:spPr bwMode="auto">
          <a:xfrm>
            <a:off x="1295400" y="1600200"/>
            <a:ext cx="6551613"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cs typeface="+mj-cs"/>
              </a:rPr>
              <a:t>Test for Independence #2:</a:t>
            </a:r>
            <a:br>
              <a:rPr lang="en-US" dirty="0" smtClean="0">
                <a:cs typeface="+mj-cs"/>
              </a:rPr>
            </a:br>
            <a:r>
              <a:rPr lang="en-US" dirty="0" smtClean="0">
                <a:cs typeface="+mj-cs"/>
              </a:rPr>
              <a:t>Athletes v. Type of Smoothie</a:t>
            </a:r>
            <a:endParaRPr lang="en-US" dirty="0">
              <a:cs typeface="+mj-cs"/>
            </a:endParaRPr>
          </a:p>
        </p:txBody>
      </p:sp>
      <p:sp>
        <p:nvSpPr>
          <p:cNvPr id="5" name="Content Placeholder 4"/>
          <p:cNvSpPr>
            <a:spLocks noGrp="1"/>
          </p:cNvSpPr>
          <p:nvPr>
            <p:ph sz="half" idx="2"/>
          </p:nvPr>
        </p:nvSpPr>
        <p:spPr>
          <a:xfrm>
            <a:off x="457201" y="3017837"/>
            <a:ext cx="4040188" cy="3535363"/>
          </a:xfrm>
        </p:spPr>
        <p:txBody>
          <a:bodyPr>
            <a:normAutofit fontScale="92500" lnSpcReduction="10000"/>
          </a:bodyPr>
          <a:lstStyle/>
          <a:p>
            <a:pPr fontAlgn="auto">
              <a:spcAft>
                <a:spcPts val="0"/>
              </a:spcAft>
              <a:buFont typeface="Arial" pitchFamily="34" charset="0"/>
              <a:buChar char="•"/>
              <a:defRPr/>
            </a:pPr>
            <a:r>
              <a:rPr lang="en-US" dirty="0" smtClean="0">
                <a:cs typeface="+mn-cs"/>
              </a:rPr>
              <a:t>Categorical</a:t>
            </a:r>
          </a:p>
          <a:p>
            <a:pPr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Char char="•"/>
              <a:defRPr/>
            </a:pPr>
            <a:r>
              <a:rPr lang="en-US" dirty="0" smtClean="0">
                <a:cs typeface="+mn-cs"/>
              </a:rPr>
              <a:t>SRS</a:t>
            </a:r>
          </a:p>
          <a:p>
            <a:pPr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Char char="•"/>
              <a:defRPr/>
            </a:pPr>
            <a:r>
              <a:rPr lang="en-US" dirty="0" smtClean="0">
                <a:cs typeface="+mn-cs"/>
              </a:rPr>
              <a:t>All expected cell counts greater than or equal to 5</a:t>
            </a:r>
          </a:p>
          <a:p>
            <a:pPr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Char char="•"/>
              <a:defRPr/>
            </a:pPr>
            <a:r>
              <a:rPr lang="en-US" dirty="0" smtClean="0">
                <a:cs typeface="+mn-cs"/>
              </a:rPr>
              <a:t>Conditions met </a:t>
            </a:r>
            <a:r>
              <a:rPr lang="en-US" dirty="0" smtClean="0">
                <a:cs typeface="+mn-cs"/>
                <a:sym typeface="Wingdings" pitchFamily="2" charset="2"/>
              </a:rPr>
              <a:t> </a:t>
            </a:r>
            <a:r>
              <a:rPr lang="en-US" i="1" dirty="0" smtClean="0">
                <a:cs typeface="+mn-cs"/>
                <a:sym typeface="Wingdings" pitchFamily="2" charset="2"/>
              </a:rPr>
              <a:t>x</a:t>
            </a:r>
            <a:r>
              <a:rPr lang="en-US" dirty="0" smtClean="0">
                <a:cs typeface="+mn-cs"/>
                <a:sym typeface="Wingdings" pitchFamily="2" charset="2"/>
              </a:rPr>
              <a:t>2 distribution  </a:t>
            </a:r>
            <a:r>
              <a:rPr lang="en-US" i="1" dirty="0" smtClean="0">
                <a:cs typeface="+mn-cs"/>
                <a:sym typeface="Wingdings" pitchFamily="2" charset="2"/>
              </a:rPr>
              <a:t>x</a:t>
            </a:r>
            <a:r>
              <a:rPr lang="en-US" dirty="0" smtClean="0">
                <a:cs typeface="+mn-cs"/>
                <a:sym typeface="Wingdings" pitchFamily="2" charset="2"/>
              </a:rPr>
              <a:t>2 test of independence</a:t>
            </a:r>
            <a:endParaRPr lang="en-US" dirty="0" smtClean="0">
              <a:cs typeface="+mn-cs"/>
            </a:endParaRPr>
          </a:p>
        </p:txBody>
      </p:sp>
      <p:sp>
        <p:nvSpPr>
          <p:cNvPr id="6" name="Text Placeholder 5"/>
          <p:cNvSpPr>
            <a:spLocks noGrp="1"/>
          </p:cNvSpPr>
          <p:nvPr>
            <p:ph type="body" sz="quarter" idx="3"/>
          </p:nvPr>
        </p:nvSpPr>
        <p:spPr>
          <a:xfrm>
            <a:off x="533400" y="1535113"/>
            <a:ext cx="8153400" cy="1360487"/>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algn="ctr" fontAlgn="auto">
              <a:spcAft>
                <a:spcPts val="0"/>
              </a:spcAft>
              <a:buFont typeface="Arial" pitchFamily="34" charset="0"/>
              <a:buNone/>
              <a:defRPr/>
            </a:pPr>
            <a:r>
              <a:rPr lang="en-US" dirty="0" smtClean="0">
                <a:solidFill>
                  <a:srgbClr val="FFC000"/>
                </a:solidFill>
              </a:rPr>
              <a:t>HO: There is no association between athletes/non-athletes and type of smoothie purchase.</a:t>
            </a:r>
          </a:p>
          <a:p>
            <a:pPr algn="ctr" fontAlgn="auto">
              <a:spcAft>
                <a:spcPts val="0"/>
              </a:spcAft>
              <a:buFont typeface="Arial" pitchFamily="34" charset="0"/>
              <a:buNone/>
              <a:defRPr/>
            </a:pPr>
            <a:r>
              <a:rPr lang="en-US" dirty="0" smtClean="0">
                <a:solidFill>
                  <a:srgbClr val="FFC000"/>
                </a:solidFill>
              </a:rPr>
              <a:t>HA: There is an association between athletes/non-athletes and type of smoothie purchase.</a:t>
            </a:r>
            <a:endParaRPr lang="en-US" dirty="0">
              <a:solidFill>
                <a:srgbClr val="FFC000"/>
              </a:solidFill>
            </a:endParaRPr>
          </a:p>
        </p:txBody>
      </p:sp>
      <p:sp>
        <p:nvSpPr>
          <p:cNvPr id="7" name="Content Placeholder 6"/>
          <p:cNvSpPr>
            <a:spLocks noGrp="1"/>
          </p:cNvSpPr>
          <p:nvPr>
            <p:ph sz="quarter" idx="4"/>
          </p:nvPr>
        </p:nvSpPr>
        <p:spPr>
          <a:xfrm>
            <a:off x="4645026" y="3048000"/>
            <a:ext cx="4041775" cy="3459163"/>
          </a:xfrm>
        </p:spPr>
        <p:txBody>
          <a:bodyPr>
            <a:normAutofit lnSpcReduction="10000"/>
          </a:bodyPr>
          <a:lstStyle/>
          <a:p>
            <a:pPr fontAlgn="auto">
              <a:spcAft>
                <a:spcPts val="0"/>
              </a:spcAft>
              <a:buFont typeface="Arial" pitchFamily="34" charset="0"/>
              <a:buChar char="•"/>
              <a:defRPr/>
            </a:pPr>
            <a:r>
              <a:rPr lang="en-US" dirty="0" smtClean="0">
                <a:cs typeface="+mn-cs"/>
              </a:rPr>
              <a:t>Athletes &amp; non-athletes and smoothie type are categorical</a:t>
            </a:r>
          </a:p>
          <a:p>
            <a:pPr fontAlgn="auto">
              <a:spcAft>
                <a:spcPts val="0"/>
              </a:spcAft>
              <a:buFont typeface="Arial" pitchFamily="34" charset="0"/>
              <a:buChar char="•"/>
              <a:defRPr/>
            </a:pPr>
            <a:r>
              <a:rPr lang="en-US" dirty="0" smtClean="0">
                <a:cs typeface="+mn-cs"/>
              </a:rPr>
              <a:t>We took a stratified sample </a:t>
            </a:r>
            <a:r>
              <a:rPr lang="en-US" dirty="0" smtClean="0">
                <a:cs typeface="+mn-cs"/>
                <a:sym typeface="Wingdings" pitchFamily="2" charset="2"/>
              </a:rPr>
              <a:t> assumed random</a:t>
            </a:r>
            <a:endParaRPr lang="en-US" dirty="0" smtClean="0">
              <a:cs typeface="+mn-cs"/>
            </a:endParaRPr>
          </a:p>
          <a:p>
            <a:pPr fontAlgn="auto">
              <a:spcAft>
                <a:spcPts val="0"/>
              </a:spcAft>
              <a:buFont typeface="Arial" pitchFamily="34" charset="0"/>
              <a:buChar char="•"/>
              <a:defRPr/>
            </a:pPr>
            <a:r>
              <a:rPr lang="en-US" dirty="0" smtClean="0">
                <a:cs typeface="+mn-cs"/>
              </a:rPr>
              <a:t>All of our expected cell counts are greater than or equal to 5</a:t>
            </a:r>
          </a:p>
          <a:p>
            <a:pPr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Char char="•"/>
              <a:defRPr/>
            </a:pPr>
            <a:endParaRPr lang="en-US" dirty="0">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smtClean="0">
                <a:cs typeface="+mj-cs"/>
              </a:rPr>
              <a:t>Test </a:t>
            </a:r>
            <a:r>
              <a:rPr lang="en-US" dirty="0" smtClean="0">
                <a:cs typeface="+mj-cs"/>
              </a:rPr>
              <a:t>of Independence #2: Athletes v. Type of Smoothie</a:t>
            </a:r>
            <a:endParaRPr lang="en-US" dirty="0">
              <a:cs typeface="+mj-cs"/>
            </a:endParaRPr>
          </a:p>
        </p:txBody>
      </p:sp>
      <p:sp>
        <p:nvSpPr>
          <p:cNvPr id="10" name="Rounded Rectangle 9"/>
          <p:cNvSpPr/>
          <p:nvPr/>
        </p:nvSpPr>
        <p:spPr>
          <a:xfrm>
            <a:off x="1143000" y="1676400"/>
            <a:ext cx="6934200" cy="1981200"/>
          </a:xfrm>
          <a:prstGeom prst="roundRect">
            <a:avLst/>
          </a:prstGeom>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en-US" sz="2800" i="1" dirty="0"/>
              <a:t>X</a:t>
            </a:r>
            <a:r>
              <a:rPr lang="en-US" sz="2800" baseline="30000" dirty="0"/>
              <a:t>2</a:t>
            </a:r>
            <a:r>
              <a:rPr lang="en-US" sz="2800" dirty="0"/>
              <a:t> = </a:t>
            </a:r>
            <a:endParaRPr lang="en-US" sz="2800" dirty="0"/>
          </a:p>
        </p:txBody>
      </p:sp>
      <p:graphicFrame>
        <p:nvGraphicFramePr>
          <p:cNvPr id="39938" name="Object 2"/>
          <p:cNvGraphicFramePr>
            <a:graphicFrameLocks noChangeAspect="1"/>
          </p:cNvGraphicFramePr>
          <p:nvPr/>
        </p:nvGraphicFramePr>
        <p:xfrm>
          <a:off x="1903413" y="2324100"/>
          <a:ext cx="6097587" cy="723900"/>
        </p:xfrm>
        <a:graphic>
          <a:graphicData uri="http://schemas.openxmlformats.org/presentationml/2006/ole">
            <p:oleObj spid="_x0000_s39938" name="Equation" r:id="rId3" imgW="3530520" imgH="419040" progId="Equation.3">
              <p:embed/>
            </p:oleObj>
          </a:graphicData>
        </a:graphic>
      </p:graphicFrame>
      <p:sp>
        <p:nvSpPr>
          <p:cNvPr id="11" name="Rounded Rectangle 10"/>
          <p:cNvSpPr/>
          <p:nvPr/>
        </p:nvSpPr>
        <p:spPr>
          <a:xfrm>
            <a:off x="1143000" y="4267200"/>
            <a:ext cx="6934200" cy="1981200"/>
          </a:xfrm>
          <a:prstGeom prst="roundRect">
            <a:avLst/>
          </a:prstGeom>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en-US" sz="2800" dirty="0"/>
              <a:t>P(</a:t>
            </a:r>
            <a:r>
              <a:rPr lang="en-US" sz="2800" dirty="0" err="1"/>
              <a:t>df</a:t>
            </a:r>
            <a:r>
              <a:rPr lang="en-US" sz="2800" dirty="0"/>
              <a:t>=1|</a:t>
            </a:r>
            <a:r>
              <a:rPr lang="en-US" sz="2800" i="1" dirty="0"/>
              <a:t>x</a:t>
            </a:r>
            <a:r>
              <a:rPr lang="en-US" sz="2800" baseline="30000" dirty="0"/>
              <a:t>2</a:t>
            </a:r>
            <a:r>
              <a:rPr lang="en-US" sz="2800" dirty="0"/>
              <a:t>&gt;1.533)=.22        = .05</a:t>
            </a:r>
          </a:p>
          <a:p>
            <a:pPr fontAlgn="auto">
              <a:spcBef>
                <a:spcPts val="0"/>
              </a:spcBef>
              <a:spcAft>
                <a:spcPts val="0"/>
              </a:spcAft>
              <a:defRPr/>
            </a:pPr>
            <a:endParaRPr lang="en-US" sz="2800" dirty="0"/>
          </a:p>
          <a:p>
            <a:pPr fontAlgn="auto">
              <a:spcBef>
                <a:spcPts val="0"/>
              </a:spcBef>
              <a:spcAft>
                <a:spcPts val="0"/>
              </a:spcAft>
              <a:defRPr/>
            </a:pPr>
            <a:r>
              <a:rPr lang="en-US" dirty="0"/>
              <a:t>We fail to reject the HO because the P-value, .22, is greater than the alpha, .05. We have sufficient evidence that there is no association between athletes/non-athletes and their smoothie choice     </a:t>
            </a:r>
            <a:endParaRPr lang="en-US" dirty="0"/>
          </a:p>
        </p:txBody>
      </p:sp>
      <p:graphicFrame>
        <p:nvGraphicFramePr>
          <p:cNvPr id="39939" name="Object 3"/>
          <p:cNvGraphicFramePr>
            <a:graphicFrameLocks noChangeAspect="1"/>
          </p:cNvGraphicFramePr>
          <p:nvPr/>
        </p:nvGraphicFramePr>
        <p:xfrm>
          <a:off x="4572000" y="4495800"/>
          <a:ext cx="762000" cy="381000"/>
        </p:xfrm>
        <a:graphic>
          <a:graphicData uri="http://schemas.openxmlformats.org/presentationml/2006/ole">
            <p:oleObj spid="_x0000_s39939" name="Equation" r:id="rId4" imgW="126720" imgH="13968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sz="3200" dirty="0" smtClean="0">
                <a:cs typeface="+mj-cs"/>
              </a:rPr>
              <a:t>1-Prop Z-Test :</a:t>
            </a:r>
            <a:br>
              <a:rPr lang="en-US" sz="3200" dirty="0" smtClean="0">
                <a:cs typeface="+mj-cs"/>
              </a:rPr>
            </a:br>
            <a:r>
              <a:rPr lang="en-US" sz="3200" dirty="0" smtClean="0">
                <a:cs typeface="+mj-cs"/>
              </a:rPr>
              <a:t>Amount of Regular Size Smoothies</a:t>
            </a:r>
            <a:endParaRPr lang="en-US" sz="3200" dirty="0">
              <a:cs typeface="+mj-cs"/>
            </a:endParaRPr>
          </a:p>
        </p:txBody>
      </p:sp>
      <p:sp>
        <p:nvSpPr>
          <p:cNvPr id="4" name="Text Placeholder 3"/>
          <p:cNvSpPr>
            <a:spLocks noGrp="1"/>
          </p:cNvSpPr>
          <p:nvPr>
            <p:ph type="body" idx="1"/>
          </p:nvPr>
        </p:nvSpPr>
        <p:spPr/>
        <p:txBody>
          <a:bodyPr/>
          <a:lstStyle/>
          <a:p>
            <a:pPr fontAlgn="auto">
              <a:spcAft>
                <a:spcPts val="0"/>
              </a:spcAft>
              <a:buFont typeface="Arial" pitchFamily="34" charset="0"/>
              <a:buNone/>
              <a:defRPr/>
            </a:pPr>
            <a:r>
              <a:rPr lang="en-US" dirty="0" smtClean="0">
                <a:cs typeface="+mn-cs"/>
              </a:rPr>
              <a:t>State</a:t>
            </a:r>
            <a:endParaRPr lang="en-US" dirty="0">
              <a:cs typeface="+mn-cs"/>
            </a:endParaRPr>
          </a:p>
        </p:txBody>
      </p:sp>
      <p:sp>
        <p:nvSpPr>
          <p:cNvPr id="5" name="Content Placeholder 4"/>
          <p:cNvSpPr>
            <a:spLocks noGrp="1"/>
          </p:cNvSpPr>
          <p:nvPr>
            <p:ph sz="half" idx="2"/>
          </p:nvPr>
        </p:nvSpPr>
        <p:spPr>
          <a:xfrm>
            <a:off x="457200" y="2174875"/>
            <a:ext cx="4040188" cy="1787525"/>
          </a:xfrm>
        </p:spPr>
        <p:style>
          <a:lnRef idx="2">
            <a:schemeClr val="accent2"/>
          </a:lnRef>
          <a:fillRef idx="1">
            <a:schemeClr val="lt1"/>
          </a:fillRef>
          <a:effectRef idx="0">
            <a:schemeClr val="accent2"/>
          </a:effectRef>
          <a:fontRef idx="minor">
            <a:schemeClr val="dk1"/>
          </a:fontRef>
        </p:style>
        <p:txBody>
          <a:bodyPr/>
          <a:lstStyle/>
          <a:p>
            <a:pPr fontAlgn="auto">
              <a:spcAft>
                <a:spcPts val="0"/>
              </a:spcAft>
              <a:buFont typeface="Arial" pitchFamily="34" charset="0"/>
              <a:buChar char="•"/>
              <a:defRPr/>
            </a:pPr>
            <a:r>
              <a:rPr lang="en-US" dirty="0" smtClean="0"/>
              <a:t>SRS</a:t>
            </a:r>
          </a:p>
          <a:p>
            <a:pPr fontAlgn="auto">
              <a:spcAft>
                <a:spcPts val="0"/>
              </a:spcAft>
              <a:buFont typeface="Arial" pitchFamily="34" charset="0"/>
              <a:buChar char="•"/>
              <a:defRPr/>
            </a:pPr>
            <a:r>
              <a:rPr lang="en-US" dirty="0" smtClean="0"/>
              <a:t> n</a:t>
            </a:r>
            <a:br>
              <a:rPr lang="en-US" dirty="0" smtClean="0"/>
            </a:br>
            <a:r>
              <a:rPr lang="en-US" dirty="0" smtClean="0"/>
              <a:t> n(1-    )           10</a:t>
            </a:r>
          </a:p>
          <a:p>
            <a:pPr fontAlgn="auto">
              <a:spcAft>
                <a:spcPts val="0"/>
              </a:spcAft>
              <a:buFont typeface="Arial" pitchFamily="34" charset="0"/>
              <a:buChar char="•"/>
              <a:defRPr/>
            </a:pPr>
            <a:r>
              <a:rPr lang="en-US" dirty="0" smtClean="0"/>
              <a:t>Pop      10n</a:t>
            </a:r>
          </a:p>
        </p:txBody>
      </p:sp>
      <p:sp>
        <p:nvSpPr>
          <p:cNvPr id="6" name="Text Placeholder 5"/>
          <p:cNvSpPr>
            <a:spLocks noGrp="1"/>
          </p:cNvSpPr>
          <p:nvPr>
            <p:ph type="body" sz="quarter" idx="3"/>
          </p:nvPr>
        </p:nvSpPr>
        <p:spPr/>
        <p:txBody>
          <a:bodyPr/>
          <a:lstStyle/>
          <a:p>
            <a:pPr fontAlgn="auto">
              <a:spcAft>
                <a:spcPts val="0"/>
              </a:spcAft>
              <a:buFont typeface="Arial" pitchFamily="34" charset="0"/>
              <a:buNone/>
              <a:defRPr/>
            </a:pPr>
            <a:r>
              <a:rPr lang="en-US" dirty="0" smtClean="0">
                <a:cs typeface="+mn-cs"/>
              </a:rPr>
              <a:t>Check</a:t>
            </a:r>
            <a:endParaRPr lang="en-US" dirty="0">
              <a:cs typeface="+mn-cs"/>
            </a:endParaRPr>
          </a:p>
        </p:txBody>
      </p:sp>
      <p:sp>
        <p:nvSpPr>
          <p:cNvPr id="7" name="Content Placeholder 6"/>
          <p:cNvSpPr>
            <a:spLocks noGrp="1"/>
          </p:cNvSpPr>
          <p:nvPr>
            <p:ph sz="quarter" idx="4"/>
          </p:nvPr>
        </p:nvSpPr>
        <p:spPr>
          <a:xfrm>
            <a:off x="4645025" y="2174875"/>
            <a:ext cx="4041775" cy="3951288"/>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fontAlgn="auto">
              <a:spcAft>
                <a:spcPts val="0"/>
              </a:spcAft>
              <a:buFont typeface="Arial" pitchFamily="34" charset="0"/>
              <a:buChar char="•"/>
              <a:defRPr/>
            </a:pPr>
            <a:r>
              <a:rPr lang="en-US" dirty="0" smtClean="0"/>
              <a:t>Systematic </a:t>
            </a:r>
            <a:r>
              <a:rPr lang="en-US" dirty="0" smtClean="0">
                <a:sym typeface="Wingdings" pitchFamily="2" charset="2"/>
              </a:rPr>
              <a:t> assumed random</a:t>
            </a:r>
          </a:p>
          <a:p>
            <a:pPr fontAlgn="auto">
              <a:spcAft>
                <a:spcPts val="0"/>
              </a:spcAft>
              <a:buFont typeface="Arial" pitchFamily="34" charset="0"/>
              <a:buChar char="•"/>
              <a:defRPr/>
            </a:pPr>
            <a:r>
              <a:rPr lang="en-US" dirty="0" smtClean="0">
                <a:sym typeface="Wingdings" pitchFamily="2" charset="2"/>
              </a:rPr>
              <a:t>(.728)(70)</a:t>
            </a:r>
          </a:p>
          <a:p>
            <a:pPr fontAlgn="auto">
              <a:spcAft>
                <a:spcPts val="0"/>
              </a:spcAft>
              <a:buFont typeface="Arial" pitchFamily="34" charset="0"/>
              <a:buChar char="•"/>
              <a:defRPr/>
            </a:pPr>
            <a:r>
              <a:rPr lang="en-US" dirty="0" smtClean="0">
                <a:sym typeface="Wingdings" pitchFamily="2" charset="2"/>
              </a:rPr>
              <a:t>(.271)(70) </a:t>
            </a:r>
            <a:br>
              <a:rPr lang="en-US" dirty="0" smtClean="0">
                <a:sym typeface="Wingdings" pitchFamily="2" charset="2"/>
              </a:rPr>
            </a:br>
            <a:r>
              <a:rPr lang="en-US" dirty="0" smtClean="0">
                <a:sym typeface="Wingdings" pitchFamily="2" charset="2"/>
              </a:rPr>
              <a:t>	both greater than 10!</a:t>
            </a:r>
          </a:p>
          <a:p>
            <a:pPr fontAlgn="auto">
              <a:spcAft>
                <a:spcPts val="0"/>
              </a:spcAft>
              <a:buFont typeface="Arial" pitchFamily="34" charset="0"/>
              <a:buChar char="•"/>
              <a:defRPr/>
            </a:pPr>
            <a:r>
              <a:rPr lang="en-US" dirty="0" smtClean="0">
                <a:sym typeface="Wingdings" pitchFamily="2" charset="2"/>
              </a:rPr>
              <a:t>Population of amount of regular smoothies bought is greater than 700!</a:t>
            </a:r>
          </a:p>
          <a:p>
            <a:pPr fontAlgn="auto">
              <a:spcAft>
                <a:spcPts val="0"/>
              </a:spcAft>
              <a:buFont typeface="Arial" pitchFamily="34" charset="0"/>
              <a:buChar char="•"/>
              <a:defRPr/>
            </a:pPr>
            <a:endParaRPr lang="en-US" dirty="0" smtClean="0">
              <a:sym typeface="Wingdings" pitchFamily="2" charset="2"/>
            </a:endParaRPr>
          </a:p>
          <a:p>
            <a:pPr fontAlgn="auto">
              <a:spcAft>
                <a:spcPts val="0"/>
              </a:spcAft>
              <a:buFont typeface="Arial" pitchFamily="34" charset="0"/>
              <a:buChar char="•"/>
              <a:defRPr/>
            </a:pPr>
            <a:r>
              <a:rPr lang="en-US" dirty="0" smtClean="0">
                <a:sym typeface="Wingdings" pitchFamily="2" charset="2"/>
              </a:rPr>
              <a:t>Conditions met  normal model  1-prop z-test</a:t>
            </a:r>
            <a:endParaRPr lang="en-US" dirty="0"/>
          </a:p>
        </p:txBody>
      </p:sp>
      <p:graphicFrame>
        <p:nvGraphicFramePr>
          <p:cNvPr id="40962" name="Object 2"/>
          <p:cNvGraphicFramePr>
            <a:graphicFrameLocks noChangeAspect="1"/>
          </p:cNvGraphicFramePr>
          <p:nvPr/>
        </p:nvGraphicFramePr>
        <p:xfrm>
          <a:off x="1752600" y="2819400"/>
          <a:ext cx="685800" cy="669925"/>
        </p:xfrm>
        <a:graphic>
          <a:graphicData uri="http://schemas.openxmlformats.org/presentationml/2006/ole">
            <p:oleObj spid="_x0000_s40962" name="Equation" r:id="rId3" imgW="126720" imgH="152280" progId="Equation.3">
              <p:embed/>
            </p:oleObj>
          </a:graphicData>
        </a:graphic>
      </p:graphicFrame>
      <p:graphicFrame>
        <p:nvGraphicFramePr>
          <p:cNvPr id="40963" name="Object 3"/>
          <p:cNvGraphicFramePr>
            <a:graphicFrameLocks noChangeAspect="1"/>
          </p:cNvGraphicFramePr>
          <p:nvPr/>
        </p:nvGraphicFramePr>
        <p:xfrm>
          <a:off x="990600" y="2679700"/>
          <a:ext cx="381000" cy="444500"/>
        </p:xfrm>
        <a:graphic>
          <a:graphicData uri="http://schemas.openxmlformats.org/presentationml/2006/ole">
            <p:oleObj spid="_x0000_s40963" name="Equation" r:id="rId4" imgW="152280" imgH="203040" progId="Equation.3">
              <p:embed/>
            </p:oleObj>
          </a:graphicData>
        </a:graphic>
      </p:graphicFrame>
      <p:graphicFrame>
        <p:nvGraphicFramePr>
          <p:cNvPr id="40964" name="Object 4"/>
          <p:cNvGraphicFramePr>
            <a:graphicFrameLocks noChangeAspect="1"/>
          </p:cNvGraphicFramePr>
          <p:nvPr/>
        </p:nvGraphicFramePr>
        <p:xfrm>
          <a:off x="1371600" y="2997200"/>
          <a:ext cx="457200" cy="431800"/>
        </p:xfrm>
        <a:graphic>
          <a:graphicData uri="http://schemas.openxmlformats.org/presentationml/2006/ole">
            <p:oleObj spid="_x0000_s40964" name="Equation" r:id="rId5" imgW="152280" imgH="203040" progId="Equation.3">
              <p:embed/>
            </p:oleObj>
          </a:graphicData>
        </a:graphic>
      </p:graphicFrame>
      <p:graphicFrame>
        <p:nvGraphicFramePr>
          <p:cNvPr id="40965" name="Object 5"/>
          <p:cNvGraphicFramePr>
            <a:graphicFrameLocks noChangeAspect="1"/>
          </p:cNvGraphicFramePr>
          <p:nvPr/>
        </p:nvGraphicFramePr>
        <p:xfrm>
          <a:off x="1295400" y="3352800"/>
          <a:ext cx="546100" cy="533400"/>
        </p:xfrm>
        <a:graphic>
          <a:graphicData uri="http://schemas.openxmlformats.org/presentationml/2006/ole">
            <p:oleObj spid="_x0000_s40965" name="Equation" r:id="rId6" imgW="126720" imgH="152280" progId="Equation.3">
              <p:embed/>
            </p:oleObj>
          </a:graphicData>
        </a:graphic>
      </p:graphicFrame>
      <p:sp>
        <p:nvSpPr>
          <p:cNvPr id="13" name="Rounded Rectangle 12"/>
          <p:cNvSpPr/>
          <p:nvPr/>
        </p:nvSpPr>
        <p:spPr>
          <a:xfrm>
            <a:off x="533400" y="4114800"/>
            <a:ext cx="3810000" cy="24384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dirty="0"/>
          </a:p>
        </p:txBody>
      </p:sp>
      <p:graphicFrame>
        <p:nvGraphicFramePr>
          <p:cNvPr id="40968" name="Object 8"/>
          <p:cNvGraphicFramePr>
            <a:graphicFrameLocks noChangeAspect="1"/>
          </p:cNvGraphicFramePr>
          <p:nvPr/>
        </p:nvGraphicFramePr>
        <p:xfrm>
          <a:off x="1066800" y="4495800"/>
          <a:ext cx="2711450" cy="1600200"/>
        </p:xfrm>
        <a:graphic>
          <a:graphicData uri="http://schemas.openxmlformats.org/presentationml/2006/ole">
            <p:oleObj spid="_x0000_s40968" name="Equation" r:id="rId7" imgW="774360" imgH="457200" progId="Equation.3">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cs typeface="+mj-cs"/>
              </a:rPr>
              <a:t>1-Prop Z-Test</a:t>
            </a:r>
            <a:br>
              <a:rPr lang="en-US" dirty="0" smtClean="0">
                <a:cs typeface="+mj-cs"/>
              </a:rPr>
            </a:br>
            <a:r>
              <a:rPr lang="en-US" dirty="0" smtClean="0">
                <a:cs typeface="+mj-cs"/>
              </a:rPr>
              <a:t>Mechanics</a:t>
            </a:r>
            <a:endParaRPr lang="en-US" dirty="0">
              <a:cs typeface="+mj-cs"/>
            </a:endParaRPr>
          </a:p>
        </p:txBody>
      </p:sp>
      <p:sp>
        <p:nvSpPr>
          <p:cNvPr id="7" name="Content Placeholder 6"/>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algn="ctr" fontAlgn="auto">
              <a:spcAft>
                <a:spcPts val="0"/>
              </a:spcAft>
              <a:buFont typeface="Arial" pitchFamily="34" charset="0"/>
              <a:buNone/>
              <a:defRPr/>
            </a:pPr>
            <a:r>
              <a:rPr lang="en-US" dirty="0" smtClean="0"/>
              <a:t>P(z&gt;3.825) = 6.548 x 10</a:t>
            </a:r>
            <a:r>
              <a:rPr lang="en-US" baseline="30000" dirty="0" smtClean="0"/>
              <a:t>-5</a:t>
            </a:r>
          </a:p>
          <a:p>
            <a:pPr algn="ctr" fontAlgn="auto">
              <a:spcAft>
                <a:spcPts val="0"/>
              </a:spcAft>
              <a:buFont typeface="Arial" pitchFamily="34" charset="0"/>
              <a:buNone/>
              <a:defRPr/>
            </a:pPr>
            <a:r>
              <a:rPr lang="en-US" dirty="0" smtClean="0">
                <a:solidFill>
                  <a:schemeClr val="accent2"/>
                </a:solidFill>
              </a:rPr>
              <a:t>We reject the H</a:t>
            </a:r>
            <a:r>
              <a:rPr lang="en-US" baseline="-25000" dirty="0" smtClean="0">
                <a:solidFill>
                  <a:schemeClr val="accent2"/>
                </a:solidFill>
              </a:rPr>
              <a:t>O</a:t>
            </a:r>
            <a:r>
              <a:rPr lang="en-US" dirty="0" smtClean="0">
                <a:solidFill>
                  <a:schemeClr val="accent2"/>
                </a:solidFill>
              </a:rPr>
              <a:t> because the P-value, 6.548 x 10</a:t>
            </a:r>
            <a:r>
              <a:rPr lang="en-US" baseline="30000" dirty="0" smtClean="0">
                <a:solidFill>
                  <a:schemeClr val="accent2"/>
                </a:solidFill>
              </a:rPr>
              <a:t>-5</a:t>
            </a:r>
            <a:r>
              <a:rPr lang="en-US" dirty="0" smtClean="0">
                <a:solidFill>
                  <a:schemeClr val="accent2"/>
                </a:solidFill>
              </a:rPr>
              <a:t>, is less than the alpha, .05. We have sufficient evidence that the proportion of regular smoothies sold is greater than .5, or 50%.</a:t>
            </a:r>
            <a:endParaRPr lang="en-US" dirty="0">
              <a:solidFill>
                <a:schemeClr val="accent2"/>
              </a:solidFill>
            </a:endParaRPr>
          </a:p>
        </p:txBody>
      </p:sp>
      <p:graphicFrame>
        <p:nvGraphicFramePr>
          <p:cNvPr id="44035" name="Object 3"/>
          <p:cNvGraphicFramePr>
            <a:graphicFrameLocks noChangeAspect="1"/>
          </p:cNvGraphicFramePr>
          <p:nvPr/>
        </p:nvGraphicFramePr>
        <p:xfrm>
          <a:off x="914400" y="1752600"/>
          <a:ext cx="4179888" cy="1828800"/>
        </p:xfrm>
        <a:graphic>
          <a:graphicData uri="http://schemas.openxmlformats.org/presentationml/2006/ole">
            <p:oleObj spid="_x0000_s44035" name="Equation" r:id="rId3" imgW="1422360" imgH="622080"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cs typeface="+mj-cs"/>
              </a:rPr>
              <a:t>Gender &amp; Smoothie Choice</a:t>
            </a:r>
            <a:endParaRPr lang="en-US" dirty="0">
              <a:cs typeface="+mj-cs"/>
            </a:endParaRPr>
          </a:p>
        </p:txBody>
      </p:sp>
      <p:sp>
        <p:nvSpPr>
          <p:cNvPr id="3" name="Content Placeholder 2"/>
          <p:cNvSpPr>
            <a:spLocks noGrp="1"/>
          </p:cNvSpPr>
          <p:nvPr>
            <p:ph idx="1"/>
          </p:nvPr>
        </p:nvSpPr>
        <p:spPr>
          <a:xfrm>
            <a:off x="4953000" y="1600200"/>
            <a:ext cx="3733800" cy="5105400"/>
          </a:xfrm>
        </p:spPr>
        <p:txBody>
          <a:bodyPr>
            <a:noAutofit/>
          </a:bodyPr>
          <a:lstStyle/>
          <a:p>
            <a:pPr fontAlgn="auto">
              <a:spcAft>
                <a:spcPts val="0"/>
              </a:spcAft>
              <a:buFont typeface="Arial" pitchFamily="34" charset="0"/>
              <a:buChar char="•"/>
              <a:defRPr/>
            </a:pPr>
            <a:r>
              <a:rPr lang="en-US" sz="1200" dirty="0" smtClean="0">
                <a:cs typeface="+mn-cs"/>
              </a:rPr>
              <a:t>Females – 38/70 = 54.3%</a:t>
            </a:r>
          </a:p>
          <a:p>
            <a:pPr lvl="1" fontAlgn="auto">
              <a:spcAft>
                <a:spcPts val="0"/>
              </a:spcAft>
              <a:buFont typeface="Arial" pitchFamily="34" charset="0"/>
              <a:buChar char="–"/>
              <a:defRPr/>
            </a:pPr>
            <a:r>
              <a:rPr lang="en-US" sz="1100" dirty="0" smtClean="0">
                <a:cs typeface="+mn-cs"/>
              </a:rPr>
              <a:t>Protein: 0/38 = 0%</a:t>
            </a:r>
          </a:p>
          <a:p>
            <a:pPr lvl="1" fontAlgn="auto">
              <a:spcAft>
                <a:spcPts val="0"/>
              </a:spcAft>
              <a:buFont typeface="Arial" pitchFamily="34" charset="0"/>
              <a:buChar char="–"/>
              <a:defRPr/>
            </a:pPr>
            <a:r>
              <a:rPr lang="en-US" sz="1100" dirty="0" smtClean="0">
                <a:cs typeface="+mn-cs"/>
              </a:rPr>
              <a:t>Wellness: 12/38 = 31.6%</a:t>
            </a:r>
          </a:p>
          <a:p>
            <a:pPr fontAlgn="auto">
              <a:spcAft>
                <a:spcPts val="0"/>
              </a:spcAft>
              <a:buFont typeface="Arial" pitchFamily="34" charset="0"/>
              <a:buChar char="•"/>
              <a:defRPr/>
            </a:pPr>
            <a:r>
              <a:rPr lang="en-US" sz="1200" dirty="0" smtClean="0">
                <a:cs typeface="+mn-cs"/>
              </a:rPr>
              <a:t>Males – 32/70 = 45.7%</a:t>
            </a:r>
          </a:p>
          <a:p>
            <a:pPr lvl="1" fontAlgn="auto">
              <a:spcAft>
                <a:spcPts val="0"/>
              </a:spcAft>
              <a:buFont typeface="Arial" pitchFamily="34" charset="0"/>
              <a:buChar char="–"/>
              <a:defRPr/>
            </a:pPr>
            <a:r>
              <a:rPr lang="en-US" sz="1100" dirty="0" smtClean="0">
                <a:cs typeface="+mn-cs"/>
              </a:rPr>
              <a:t>Cool blended: 13/32</a:t>
            </a:r>
          </a:p>
          <a:p>
            <a:pPr lvl="1" fontAlgn="auto">
              <a:spcAft>
                <a:spcPts val="0"/>
              </a:spcAft>
              <a:buFont typeface="Arial" pitchFamily="34" charset="0"/>
              <a:buChar char="–"/>
              <a:defRPr/>
            </a:pPr>
            <a:r>
              <a:rPr lang="en-US" sz="1100" dirty="0" smtClean="0">
                <a:cs typeface="+mn-cs"/>
              </a:rPr>
              <a:t>Wellness: 2/32 = 6.3%</a:t>
            </a:r>
          </a:p>
          <a:p>
            <a:pPr fontAlgn="auto">
              <a:spcAft>
                <a:spcPts val="0"/>
              </a:spcAft>
              <a:buFont typeface="Arial" pitchFamily="34" charset="0"/>
              <a:buChar char="•"/>
              <a:defRPr/>
            </a:pPr>
            <a:r>
              <a:rPr lang="en-US" sz="1200" dirty="0" smtClean="0">
                <a:cs typeface="+mn-cs"/>
              </a:rPr>
              <a:t>Cool blended: 22/70 = 31.4%</a:t>
            </a:r>
          </a:p>
          <a:p>
            <a:pPr lvl="1" fontAlgn="auto">
              <a:spcAft>
                <a:spcPts val="0"/>
              </a:spcAft>
              <a:buFont typeface="Arial" pitchFamily="34" charset="0"/>
              <a:buChar char="–"/>
              <a:defRPr/>
            </a:pPr>
            <a:r>
              <a:rPr lang="en-US" sz="1100" dirty="0" smtClean="0">
                <a:cs typeface="+mn-cs"/>
              </a:rPr>
              <a:t>Favorite smoothie type among customers</a:t>
            </a:r>
          </a:p>
          <a:p>
            <a:pPr fontAlgn="auto">
              <a:spcAft>
                <a:spcPts val="0"/>
              </a:spcAft>
              <a:buFont typeface="Arial" pitchFamily="34" charset="0"/>
              <a:buChar char="•"/>
              <a:defRPr/>
            </a:pPr>
            <a:r>
              <a:rPr lang="en-US" sz="1200" dirty="0" smtClean="0">
                <a:cs typeface="+mn-cs"/>
              </a:rPr>
              <a:t>Energy: 20/70 = 28.6%</a:t>
            </a:r>
          </a:p>
          <a:p>
            <a:pPr lvl="1" fontAlgn="auto">
              <a:spcAft>
                <a:spcPts val="0"/>
              </a:spcAft>
              <a:buFont typeface="Arial" pitchFamily="34" charset="0"/>
              <a:buChar char="–"/>
              <a:defRPr/>
            </a:pPr>
            <a:r>
              <a:rPr lang="en-US" sz="1100" dirty="0" smtClean="0">
                <a:cs typeface="+mn-cs"/>
              </a:rPr>
              <a:t>Less customers were interested in the energy smoothies as a whole compared to cool blended smoothies</a:t>
            </a:r>
          </a:p>
          <a:p>
            <a:pPr fontAlgn="auto">
              <a:spcAft>
                <a:spcPts val="0"/>
              </a:spcAft>
              <a:buFont typeface="Arial" pitchFamily="34" charset="0"/>
              <a:buChar char="•"/>
              <a:defRPr/>
            </a:pPr>
            <a:r>
              <a:rPr lang="en-US" sz="1200" dirty="0" smtClean="0">
                <a:cs typeface="+mn-cs"/>
              </a:rPr>
              <a:t>Kids – 9/70 = 12.9% </a:t>
            </a:r>
          </a:p>
          <a:p>
            <a:pPr lvl="1" fontAlgn="auto">
              <a:spcAft>
                <a:spcPts val="0"/>
              </a:spcAft>
              <a:buFont typeface="Arial" pitchFamily="34" charset="0"/>
              <a:buChar char="–"/>
              <a:defRPr/>
            </a:pPr>
            <a:r>
              <a:rPr lang="en-US" sz="1100" dirty="0" smtClean="0">
                <a:cs typeface="+mn-cs"/>
              </a:rPr>
              <a:t>There was a very small population of kids smoothies ordered between males and females. This may have been because there were not a lot of children collected in our sample.</a:t>
            </a:r>
            <a:br>
              <a:rPr lang="en-US" sz="1100" dirty="0" smtClean="0">
                <a:cs typeface="+mn-cs"/>
              </a:rPr>
            </a:br>
            <a:endParaRPr lang="en-US" sz="1100" dirty="0" smtClean="0">
              <a:cs typeface="+mn-cs"/>
            </a:endParaRPr>
          </a:p>
          <a:p>
            <a:pPr lvl="1" fontAlgn="auto">
              <a:spcAft>
                <a:spcPts val="0"/>
              </a:spcAft>
              <a:buFont typeface="Arial" pitchFamily="34" charset="0"/>
              <a:buChar char="–"/>
              <a:defRPr/>
            </a:pPr>
            <a:r>
              <a:rPr lang="en-US" sz="1100" dirty="0" smtClean="0">
                <a:cs typeface="+mn-cs"/>
              </a:rPr>
              <a:t>We conclude that more females came to PS than males. More females are concerned about their weight than males based on the statistics. The energy smoothie was fairly evenly </a:t>
            </a:r>
            <a:r>
              <a:rPr lang="en-US" sz="1100" dirty="0" err="1" smtClean="0">
                <a:cs typeface="+mn-cs"/>
              </a:rPr>
              <a:t>distrubuted</a:t>
            </a:r>
            <a:r>
              <a:rPr lang="en-US" sz="1100" dirty="0" smtClean="0">
                <a:cs typeface="+mn-cs"/>
              </a:rPr>
              <a:t> among males and females.</a:t>
            </a:r>
            <a:endParaRPr lang="en-US" sz="1100" dirty="0">
              <a:cs typeface="+mn-cs"/>
            </a:endParaRPr>
          </a:p>
        </p:txBody>
      </p:sp>
      <p:pic>
        <p:nvPicPr>
          <p:cNvPr id="45063" name="Picture 4"/>
          <p:cNvPicPr>
            <a:picLocks noChangeAspect="1" noChangeArrowheads="1"/>
          </p:cNvPicPr>
          <p:nvPr/>
        </p:nvPicPr>
        <p:blipFill>
          <a:blip r:embed="rId2"/>
          <a:srcRect/>
          <a:stretch>
            <a:fillRect/>
          </a:stretch>
        </p:blipFill>
        <p:spPr bwMode="auto">
          <a:xfrm>
            <a:off x="228600" y="1828800"/>
            <a:ext cx="4505325"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cs typeface="+mj-cs"/>
              </a:rPr>
              <a:t>Money Spent</a:t>
            </a:r>
            <a:endParaRPr lang="en-US" dirty="0">
              <a:cs typeface="+mj-cs"/>
            </a:endParaRPr>
          </a:p>
        </p:txBody>
      </p:sp>
      <p:sp>
        <p:nvSpPr>
          <p:cNvPr id="3" name="Content Placeholder 2"/>
          <p:cNvSpPr>
            <a:spLocks noGrp="1"/>
          </p:cNvSpPr>
          <p:nvPr>
            <p:ph idx="1"/>
          </p:nvPr>
        </p:nvSpPr>
        <p:spPr>
          <a:xfrm>
            <a:off x="4876800" y="1600201"/>
            <a:ext cx="3810000" cy="4525964"/>
          </a:xfrm>
        </p:spPr>
        <p:txBody>
          <a:bodyPr>
            <a:normAutofit fontScale="62500" lnSpcReduction="20000"/>
          </a:bodyPr>
          <a:lstStyle/>
          <a:p>
            <a:pPr fontAlgn="auto">
              <a:spcAft>
                <a:spcPts val="0"/>
              </a:spcAft>
              <a:buFont typeface="Arial" pitchFamily="34" charset="0"/>
              <a:buChar char="•"/>
              <a:defRPr/>
            </a:pPr>
            <a:r>
              <a:rPr lang="en-US" dirty="0" smtClean="0">
                <a:cs typeface="+mn-cs"/>
              </a:rPr>
              <a:t>Right Skewed</a:t>
            </a:r>
          </a:p>
          <a:p>
            <a:pPr fontAlgn="auto">
              <a:spcAft>
                <a:spcPts val="0"/>
              </a:spcAft>
              <a:buFont typeface="Arial" pitchFamily="34" charset="0"/>
              <a:buChar char="•"/>
              <a:defRPr/>
            </a:pPr>
            <a:r>
              <a:rPr lang="en-US" dirty="0" err="1" smtClean="0">
                <a:cs typeface="+mn-cs"/>
              </a:rPr>
              <a:t>Unimodal</a:t>
            </a:r>
            <a:endParaRPr lang="en-US" dirty="0" smtClean="0">
              <a:cs typeface="+mn-cs"/>
            </a:endParaRPr>
          </a:p>
          <a:p>
            <a:pPr fontAlgn="auto">
              <a:spcAft>
                <a:spcPts val="0"/>
              </a:spcAft>
              <a:buFont typeface="Arial" pitchFamily="34" charset="0"/>
              <a:buChar char="•"/>
              <a:defRPr/>
            </a:pPr>
            <a:r>
              <a:rPr lang="en-US" dirty="0" smtClean="0">
                <a:cs typeface="+mn-cs"/>
              </a:rPr>
              <a:t>Median : $4.39</a:t>
            </a:r>
          </a:p>
          <a:p>
            <a:pPr fontAlgn="auto">
              <a:spcAft>
                <a:spcPts val="0"/>
              </a:spcAft>
              <a:buFont typeface="Arial" pitchFamily="34" charset="0"/>
              <a:buChar char="•"/>
              <a:defRPr/>
            </a:pPr>
            <a:r>
              <a:rPr lang="en-US" dirty="0" smtClean="0">
                <a:cs typeface="+mn-cs"/>
              </a:rPr>
              <a:t>IQR: $0.10</a:t>
            </a:r>
          </a:p>
          <a:p>
            <a:pPr fontAlgn="auto">
              <a:spcAft>
                <a:spcPts val="0"/>
              </a:spcAft>
              <a:buFont typeface="Arial" pitchFamily="34" charset="0"/>
              <a:buChar char="•"/>
              <a:defRPr/>
            </a:pPr>
            <a:r>
              <a:rPr lang="en-US" dirty="0" smtClean="0">
                <a:cs typeface="+mn-cs"/>
              </a:rPr>
              <a:t>Range: $2.39-$9</a:t>
            </a:r>
          </a:p>
          <a:p>
            <a:pPr fontAlgn="auto">
              <a:spcAft>
                <a:spcPts val="0"/>
              </a:spcAft>
              <a:buFont typeface="Arial" pitchFamily="34" charset="0"/>
              <a:buChar char="•"/>
              <a:defRPr/>
            </a:pPr>
            <a:r>
              <a:rPr lang="en-US" dirty="0" smtClean="0">
                <a:cs typeface="+mn-cs"/>
              </a:rPr>
              <a:t>Possible outlier at $2.39</a:t>
            </a:r>
          </a:p>
          <a:p>
            <a:pPr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Char char="•"/>
              <a:defRPr/>
            </a:pPr>
            <a:r>
              <a:rPr lang="en-US" dirty="0" smtClean="0">
                <a:cs typeface="+mn-cs"/>
              </a:rPr>
              <a:t>Generally, the customers of PS paid around $4.39. Since the price of a regular happens to be $4.39, we can conclude that the majority of PS customers orders a regular sized smoothie.</a:t>
            </a:r>
            <a:endParaRPr lang="en-US" dirty="0">
              <a:cs typeface="+mn-cs"/>
            </a:endParaRPr>
          </a:p>
        </p:txBody>
      </p:sp>
      <p:pic>
        <p:nvPicPr>
          <p:cNvPr id="46087" name="Picture 3"/>
          <p:cNvPicPr>
            <a:picLocks noChangeAspect="1" noChangeArrowheads="1"/>
          </p:cNvPicPr>
          <p:nvPr/>
        </p:nvPicPr>
        <p:blipFill>
          <a:blip r:embed="rId2"/>
          <a:srcRect/>
          <a:stretch>
            <a:fillRect/>
          </a:stretch>
        </p:blipFill>
        <p:spPr bwMode="auto">
          <a:xfrm>
            <a:off x="762000" y="1676400"/>
            <a:ext cx="4048125" cy="3811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cs typeface="+mj-cs"/>
              </a:rPr>
              <a:t>Items Bought v. Gender</a:t>
            </a:r>
            <a:endParaRPr lang="en-US" dirty="0">
              <a:cs typeface="+mj-cs"/>
            </a:endParaRPr>
          </a:p>
        </p:txBody>
      </p:sp>
      <p:sp>
        <p:nvSpPr>
          <p:cNvPr id="3" name="Content Placeholder 2"/>
          <p:cNvSpPr>
            <a:spLocks noGrp="1"/>
          </p:cNvSpPr>
          <p:nvPr>
            <p:ph idx="1"/>
          </p:nvPr>
        </p:nvSpPr>
        <p:spPr>
          <a:xfrm>
            <a:off x="4419600" y="1676400"/>
            <a:ext cx="4724400" cy="4525964"/>
          </a:xfrm>
        </p:spPr>
        <p:txBody>
          <a:bodyPr>
            <a:normAutofit fontScale="55000" lnSpcReduction="20000"/>
          </a:bodyPr>
          <a:lstStyle/>
          <a:p>
            <a:pPr fontAlgn="auto">
              <a:spcAft>
                <a:spcPts val="0"/>
              </a:spcAft>
              <a:buFont typeface="Arial" pitchFamily="34" charset="0"/>
              <a:buChar char="•"/>
              <a:defRPr/>
            </a:pPr>
            <a:r>
              <a:rPr lang="en-US" dirty="0" smtClean="0">
                <a:cs typeface="+mn-cs"/>
              </a:rPr>
              <a:t>Female</a:t>
            </a:r>
          </a:p>
          <a:p>
            <a:pPr lvl="1" fontAlgn="auto">
              <a:spcAft>
                <a:spcPts val="0"/>
              </a:spcAft>
              <a:buFont typeface="Arial" pitchFamily="34" charset="0"/>
              <a:buChar char="–"/>
              <a:defRPr/>
            </a:pPr>
            <a:r>
              <a:rPr lang="en-US" dirty="0" smtClean="0">
                <a:cs typeface="+mn-cs"/>
              </a:rPr>
              <a:t>Right skewed</a:t>
            </a:r>
          </a:p>
          <a:p>
            <a:pPr lvl="1" fontAlgn="auto">
              <a:spcAft>
                <a:spcPts val="0"/>
              </a:spcAft>
              <a:buFont typeface="Arial" pitchFamily="34" charset="0"/>
              <a:buChar char="–"/>
              <a:defRPr/>
            </a:pPr>
            <a:r>
              <a:rPr lang="en-US" dirty="0" err="1" smtClean="0">
                <a:cs typeface="+mn-cs"/>
              </a:rPr>
              <a:t>Unimodal</a:t>
            </a:r>
            <a:endParaRPr lang="en-US" dirty="0" smtClean="0">
              <a:cs typeface="+mn-cs"/>
            </a:endParaRPr>
          </a:p>
          <a:p>
            <a:pPr lvl="1" fontAlgn="auto">
              <a:spcAft>
                <a:spcPts val="0"/>
              </a:spcAft>
              <a:buFont typeface="Arial" pitchFamily="34" charset="0"/>
              <a:buChar char="–"/>
              <a:defRPr/>
            </a:pPr>
            <a:r>
              <a:rPr lang="en-US" dirty="0" smtClean="0">
                <a:cs typeface="+mn-cs"/>
              </a:rPr>
              <a:t>Gap</a:t>
            </a:r>
          </a:p>
          <a:p>
            <a:pPr lvl="1" fontAlgn="auto">
              <a:spcAft>
                <a:spcPts val="0"/>
              </a:spcAft>
              <a:buFont typeface="Arial" pitchFamily="34" charset="0"/>
              <a:buChar char="–"/>
              <a:defRPr/>
            </a:pPr>
            <a:r>
              <a:rPr lang="en-US" dirty="0" smtClean="0">
                <a:cs typeface="+mn-cs"/>
              </a:rPr>
              <a:t>Median: 1</a:t>
            </a:r>
          </a:p>
          <a:p>
            <a:pPr lvl="1" fontAlgn="auto">
              <a:spcAft>
                <a:spcPts val="0"/>
              </a:spcAft>
              <a:buFont typeface="Arial" pitchFamily="34" charset="0"/>
              <a:buChar char="–"/>
              <a:defRPr/>
            </a:pPr>
            <a:r>
              <a:rPr lang="en-US" dirty="0" smtClean="0">
                <a:cs typeface="+mn-cs"/>
              </a:rPr>
              <a:t>IQR: 0</a:t>
            </a:r>
          </a:p>
          <a:p>
            <a:pPr lvl="1" fontAlgn="auto">
              <a:spcAft>
                <a:spcPts val="0"/>
              </a:spcAft>
              <a:buFont typeface="Arial" pitchFamily="34" charset="0"/>
              <a:buChar char="–"/>
              <a:defRPr/>
            </a:pPr>
            <a:r>
              <a:rPr lang="en-US" dirty="0" smtClean="0">
                <a:cs typeface="+mn-cs"/>
              </a:rPr>
              <a:t>Range: 1-4 items</a:t>
            </a:r>
          </a:p>
          <a:p>
            <a:pPr fontAlgn="auto">
              <a:spcAft>
                <a:spcPts val="0"/>
              </a:spcAft>
              <a:buFont typeface="Arial" pitchFamily="34" charset="0"/>
              <a:buChar char="•"/>
              <a:defRPr/>
            </a:pPr>
            <a:r>
              <a:rPr lang="en-US" dirty="0" smtClean="0">
                <a:cs typeface="+mn-cs"/>
              </a:rPr>
              <a:t>Male</a:t>
            </a:r>
          </a:p>
          <a:p>
            <a:pPr lvl="1" fontAlgn="auto">
              <a:spcAft>
                <a:spcPts val="0"/>
              </a:spcAft>
              <a:buFont typeface="Arial" pitchFamily="34" charset="0"/>
              <a:buChar char="–"/>
              <a:defRPr/>
            </a:pPr>
            <a:r>
              <a:rPr lang="en-US" dirty="0" smtClean="0">
                <a:cs typeface="+mn-cs"/>
              </a:rPr>
              <a:t>Right skewed</a:t>
            </a:r>
          </a:p>
          <a:p>
            <a:pPr lvl="1" fontAlgn="auto">
              <a:spcAft>
                <a:spcPts val="0"/>
              </a:spcAft>
              <a:buFont typeface="Arial" pitchFamily="34" charset="0"/>
              <a:buChar char="–"/>
              <a:defRPr/>
            </a:pPr>
            <a:r>
              <a:rPr lang="en-US" dirty="0" err="1" smtClean="0">
                <a:cs typeface="+mn-cs"/>
              </a:rPr>
              <a:t>Unimodal</a:t>
            </a:r>
            <a:endParaRPr lang="en-US" dirty="0" smtClean="0">
              <a:cs typeface="+mn-cs"/>
            </a:endParaRPr>
          </a:p>
          <a:p>
            <a:pPr lvl="1" fontAlgn="auto">
              <a:spcAft>
                <a:spcPts val="0"/>
              </a:spcAft>
              <a:buFont typeface="Arial" pitchFamily="34" charset="0"/>
              <a:buChar char="–"/>
              <a:defRPr/>
            </a:pPr>
            <a:r>
              <a:rPr lang="en-US" dirty="0" smtClean="0">
                <a:cs typeface="+mn-cs"/>
              </a:rPr>
              <a:t>Median: 1</a:t>
            </a:r>
          </a:p>
          <a:p>
            <a:pPr lvl="1" fontAlgn="auto">
              <a:spcAft>
                <a:spcPts val="0"/>
              </a:spcAft>
              <a:buFont typeface="Arial" pitchFamily="34" charset="0"/>
              <a:buChar char="–"/>
              <a:defRPr/>
            </a:pPr>
            <a:r>
              <a:rPr lang="en-US" dirty="0" smtClean="0">
                <a:cs typeface="+mn-cs"/>
              </a:rPr>
              <a:t>IQR: 0</a:t>
            </a:r>
          </a:p>
          <a:p>
            <a:pPr lvl="1" fontAlgn="auto">
              <a:spcAft>
                <a:spcPts val="0"/>
              </a:spcAft>
              <a:buFont typeface="Arial" pitchFamily="34" charset="0"/>
              <a:buChar char="–"/>
              <a:defRPr/>
            </a:pPr>
            <a:r>
              <a:rPr lang="en-US" dirty="0" smtClean="0">
                <a:cs typeface="+mn-cs"/>
              </a:rPr>
              <a:t>Range: 1-4 items</a:t>
            </a:r>
          </a:p>
          <a:p>
            <a:pPr lvl="1" fontAlgn="auto">
              <a:spcAft>
                <a:spcPts val="0"/>
              </a:spcAft>
              <a:buFont typeface="Arial" pitchFamily="34" charset="0"/>
              <a:buChar char="–"/>
              <a:defRPr/>
            </a:pPr>
            <a:endParaRPr lang="en-US" dirty="0" smtClean="0">
              <a:cs typeface="+mn-cs"/>
            </a:endParaRPr>
          </a:p>
          <a:p>
            <a:pPr lvl="1" fontAlgn="auto">
              <a:spcAft>
                <a:spcPts val="0"/>
              </a:spcAft>
              <a:buFont typeface="Arial" pitchFamily="34" charset="0"/>
              <a:buChar char="–"/>
              <a:defRPr/>
            </a:pPr>
            <a:r>
              <a:rPr lang="en-US" dirty="0" smtClean="0">
                <a:cs typeface="+mn-cs"/>
              </a:rPr>
              <a:t>The males and females have the same median, range, and IQR of number of items bought. From this we can conclude that the amount of items bought is not based upon the gender of the person purchasing the items.</a:t>
            </a:r>
          </a:p>
          <a:p>
            <a:pPr lvl="1" fontAlgn="auto">
              <a:spcAft>
                <a:spcPts val="0"/>
              </a:spcAft>
              <a:buFont typeface="Arial" pitchFamily="34" charset="0"/>
              <a:buChar char="–"/>
              <a:defRPr/>
            </a:pPr>
            <a:endParaRPr lang="en-US" dirty="0">
              <a:cs typeface="+mn-cs"/>
            </a:endParaRPr>
          </a:p>
        </p:txBody>
      </p:sp>
      <p:pic>
        <p:nvPicPr>
          <p:cNvPr id="47111" name="Picture 3"/>
          <p:cNvPicPr>
            <a:picLocks noChangeAspect="1" noChangeArrowheads="1"/>
          </p:cNvPicPr>
          <p:nvPr/>
        </p:nvPicPr>
        <p:blipFill>
          <a:blip r:embed="rId2"/>
          <a:srcRect/>
          <a:stretch>
            <a:fillRect/>
          </a:stretch>
        </p:blipFill>
        <p:spPr bwMode="auto">
          <a:xfrm>
            <a:off x="0" y="2133600"/>
            <a:ext cx="4267200" cy="3321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cs typeface="+mj-cs"/>
              </a:rPr>
              <a:t>Athlete v. Size</a:t>
            </a:r>
            <a:endParaRPr lang="en-US" dirty="0">
              <a:cs typeface="+mj-cs"/>
            </a:endParaRPr>
          </a:p>
        </p:txBody>
      </p:sp>
      <p:sp>
        <p:nvSpPr>
          <p:cNvPr id="3" name="Content Placeholder 2"/>
          <p:cNvSpPr>
            <a:spLocks noGrp="1"/>
          </p:cNvSpPr>
          <p:nvPr>
            <p:ph idx="1"/>
          </p:nvPr>
        </p:nvSpPr>
        <p:spPr>
          <a:xfrm>
            <a:off x="4876800" y="1676400"/>
            <a:ext cx="3810000" cy="4648200"/>
          </a:xfrm>
        </p:spPr>
        <p:txBody>
          <a:bodyPr>
            <a:noAutofit/>
          </a:bodyPr>
          <a:lstStyle/>
          <a:p>
            <a:pPr lvl="1" fontAlgn="auto">
              <a:spcAft>
                <a:spcPts val="0"/>
              </a:spcAft>
              <a:buFont typeface="Arial" pitchFamily="34" charset="0"/>
              <a:buNone/>
              <a:defRPr/>
            </a:pPr>
            <a:r>
              <a:rPr lang="en-US" sz="1600" dirty="0" smtClean="0">
                <a:cs typeface="+mn-cs"/>
              </a:rPr>
              <a:t>Non-A: 57/70 = 81.4%</a:t>
            </a:r>
          </a:p>
          <a:p>
            <a:pPr lvl="1" fontAlgn="auto">
              <a:spcAft>
                <a:spcPts val="0"/>
              </a:spcAft>
              <a:buFont typeface="Arial" pitchFamily="34" charset="0"/>
              <a:buNone/>
              <a:defRPr/>
            </a:pPr>
            <a:r>
              <a:rPr lang="en-US" sz="1600" dirty="0" smtClean="0">
                <a:cs typeface="+mn-cs"/>
              </a:rPr>
              <a:t>Non-A Kids: 12/57 = 21.2%</a:t>
            </a:r>
          </a:p>
          <a:p>
            <a:pPr lvl="1" fontAlgn="auto">
              <a:spcAft>
                <a:spcPts val="0"/>
              </a:spcAft>
              <a:buFont typeface="Arial" pitchFamily="34" charset="0"/>
              <a:buNone/>
              <a:defRPr/>
            </a:pPr>
            <a:r>
              <a:rPr lang="en-US" sz="1600" dirty="0" smtClean="0">
                <a:cs typeface="+mn-cs"/>
              </a:rPr>
              <a:t>Non-A </a:t>
            </a:r>
            <a:r>
              <a:rPr lang="en-US" sz="1600" dirty="0" err="1" smtClean="0">
                <a:cs typeface="+mn-cs"/>
              </a:rPr>
              <a:t>Reg</a:t>
            </a:r>
            <a:r>
              <a:rPr lang="en-US" sz="1600" dirty="0" smtClean="0">
                <a:cs typeface="+mn-cs"/>
              </a:rPr>
              <a:t>: 41/57= 71.9%</a:t>
            </a:r>
          </a:p>
          <a:p>
            <a:pPr lvl="1" fontAlgn="auto">
              <a:spcAft>
                <a:spcPts val="0"/>
              </a:spcAft>
              <a:buFont typeface="Arial" pitchFamily="34" charset="0"/>
              <a:buNone/>
              <a:defRPr/>
            </a:pPr>
            <a:r>
              <a:rPr lang="en-US" sz="1600" dirty="0" smtClean="0">
                <a:cs typeface="+mn-cs"/>
              </a:rPr>
              <a:t>Athletes: 13/70 = 18.6%</a:t>
            </a:r>
          </a:p>
          <a:p>
            <a:pPr lvl="1" fontAlgn="auto">
              <a:spcAft>
                <a:spcPts val="0"/>
              </a:spcAft>
              <a:buFont typeface="Arial" pitchFamily="34" charset="0"/>
              <a:buNone/>
              <a:defRPr/>
            </a:pPr>
            <a:r>
              <a:rPr lang="en-US" sz="1600" dirty="0" smtClean="0">
                <a:cs typeface="+mn-cs"/>
              </a:rPr>
              <a:t>A Kids – 1/13 = 7.7%</a:t>
            </a:r>
          </a:p>
          <a:p>
            <a:pPr lvl="1" fontAlgn="auto">
              <a:spcAft>
                <a:spcPts val="0"/>
              </a:spcAft>
              <a:buFont typeface="Arial" pitchFamily="34" charset="0"/>
              <a:buNone/>
              <a:defRPr/>
            </a:pPr>
            <a:r>
              <a:rPr lang="en-US" sz="1600" dirty="0" smtClean="0">
                <a:cs typeface="+mn-cs"/>
              </a:rPr>
              <a:t>A </a:t>
            </a:r>
            <a:r>
              <a:rPr lang="en-US" sz="1600" dirty="0" err="1" smtClean="0">
                <a:cs typeface="+mn-cs"/>
              </a:rPr>
              <a:t>Reg</a:t>
            </a:r>
            <a:r>
              <a:rPr lang="en-US" sz="1600" dirty="0" smtClean="0">
                <a:cs typeface="+mn-cs"/>
              </a:rPr>
              <a:t> – 10/13 = 76.9%</a:t>
            </a:r>
          </a:p>
          <a:p>
            <a:pPr lvl="1" fontAlgn="auto">
              <a:spcAft>
                <a:spcPts val="0"/>
              </a:spcAft>
              <a:buFont typeface="Arial" pitchFamily="34" charset="0"/>
              <a:buNone/>
              <a:defRPr/>
            </a:pPr>
            <a:endParaRPr lang="en-US" sz="1600" dirty="0" smtClean="0">
              <a:cs typeface="+mn-cs"/>
            </a:endParaRPr>
          </a:p>
          <a:p>
            <a:pPr lvl="1" fontAlgn="auto">
              <a:spcAft>
                <a:spcPts val="0"/>
              </a:spcAft>
              <a:buFont typeface="Arial" pitchFamily="34" charset="0"/>
              <a:buNone/>
              <a:defRPr/>
            </a:pPr>
            <a:r>
              <a:rPr lang="en-US" sz="1600" dirty="0" smtClean="0">
                <a:cs typeface="+mn-cs"/>
              </a:rPr>
              <a:t>Overall, more non-athletes got smoothies in general! Regular sizes were more often purchased between the non-</a:t>
            </a:r>
            <a:r>
              <a:rPr lang="en-US" sz="1600" dirty="0" err="1" smtClean="0">
                <a:cs typeface="+mn-cs"/>
              </a:rPr>
              <a:t>a’s</a:t>
            </a:r>
            <a:r>
              <a:rPr lang="en-US" sz="1600" dirty="0" smtClean="0">
                <a:cs typeface="+mn-cs"/>
              </a:rPr>
              <a:t> and athletes.</a:t>
            </a:r>
          </a:p>
          <a:p>
            <a:pPr lvl="1" fontAlgn="auto">
              <a:spcAft>
                <a:spcPts val="0"/>
              </a:spcAft>
              <a:buFont typeface="Arial" pitchFamily="34" charset="0"/>
              <a:buNone/>
              <a:defRPr/>
            </a:pPr>
            <a:endParaRPr lang="en-US" sz="1600" dirty="0" smtClean="0">
              <a:cs typeface="+mn-cs"/>
            </a:endParaRPr>
          </a:p>
          <a:p>
            <a:pPr lvl="1" fontAlgn="auto">
              <a:spcAft>
                <a:spcPts val="0"/>
              </a:spcAft>
              <a:buFont typeface="Arial" pitchFamily="34" charset="0"/>
              <a:buNone/>
              <a:defRPr/>
            </a:pPr>
            <a:r>
              <a:rPr lang="en-US" sz="1600" dirty="0" smtClean="0">
                <a:cs typeface="+mn-cs"/>
              </a:rPr>
              <a:t>From this graph, we can conclude that the customers of PS are more often non-</a:t>
            </a:r>
            <a:r>
              <a:rPr lang="en-US" sz="1600" dirty="0" err="1" smtClean="0">
                <a:cs typeface="+mn-cs"/>
              </a:rPr>
              <a:t>a’s</a:t>
            </a:r>
            <a:r>
              <a:rPr lang="en-US" sz="1600" dirty="0" smtClean="0">
                <a:cs typeface="+mn-cs"/>
              </a:rPr>
              <a:t> than athletes!</a:t>
            </a:r>
          </a:p>
        </p:txBody>
      </p:sp>
      <p:pic>
        <p:nvPicPr>
          <p:cNvPr id="48135" name="Picture 4"/>
          <p:cNvPicPr>
            <a:picLocks noChangeAspect="1" noChangeArrowheads="1"/>
          </p:cNvPicPr>
          <p:nvPr/>
        </p:nvPicPr>
        <p:blipFill>
          <a:blip r:embed="rId2"/>
          <a:srcRect/>
          <a:stretch>
            <a:fillRect/>
          </a:stretch>
        </p:blipFill>
        <p:spPr bwMode="auto">
          <a:xfrm>
            <a:off x="223838" y="1752600"/>
            <a:ext cx="4500562" cy="4062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cs typeface="+mj-cs"/>
              </a:rPr>
              <a:t>Application</a:t>
            </a:r>
            <a:endParaRPr lang="en-US" dirty="0">
              <a:cs typeface="+mj-cs"/>
            </a:endParaRPr>
          </a:p>
        </p:txBody>
      </p:sp>
      <p:sp>
        <p:nvSpPr>
          <p:cNvPr id="3" name="Content Placeholder 2"/>
          <p:cNvSpPr>
            <a:spLocks noGrp="1"/>
          </p:cNvSpPr>
          <p:nvPr>
            <p:ph idx="1"/>
          </p:nvPr>
        </p:nvSpPr>
        <p:spPr>
          <a:xfrm>
            <a:off x="457200" y="1600201"/>
            <a:ext cx="8229600" cy="4525963"/>
          </a:xfrm>
        </p:spPr>
        <p:txBody>
          <a:bodyPr>
            <a:normAutofit fontScale="92500"/>
          </a:bodyPr>
          <a:lstStyle/>
          <a:p>
            <a:pPr fontAlgn="auto">
              <a:spcAft>
                <a:spcPts val="0"/>
              </a:spcAft>
              <a:buFont typeface="Arial" pitchFamily="34" charset="0"/>
              <a:buChar char="•"/>
              <a:defRPr/>
            </a:pPr>
            <a:r>
              <a:rPr lang="en-US" dirty="0" smtClean="0">
                <a:cs typeface="+mn-cs"/>
              </a:rPr>
              <a:t>If you were to walk into Planet Smoothie…</a:t>
            </a:r>
          </a:p>
          <a:p>
            <a:pPr lvl="1" fontAlgn="auto">
              <a:spcAft>
                <a:spcPts val="0"/>
              </a:spcAft>
              <a:buFont typeface="Arial" pitchFamily="34" charset="0"/>
              <a:buChar char="–"/>
              <a:defRPr/>
            </a:pPr>
            <a:r>
              <a:rPr lang="en-US" dirty="0" smtClean="0">
                <a:cs typeface="+mn-cs"/>
              </a:rPr>
              <a:t>Most people in the building would buy a cool blended smoothie</a:t>
            </a:r>
          </a:p>
          <a:p>
            <a:pPr lvl="1" fontAlgn="auto">
              <a:spcAft>
                <a:spcPts val="0"/>
              </a:spcAft>
              <a:buFont typeface="Arial" pitchFamily="34" charset="0"/>
              <a:buChar char="–"/>
              <a:defRPr/>
            </a:pPr>
            <a:r>
              <a:rPr lang="en-US" dirty="0" smtClean="0">
                <a:cs typeface="+mn-cs"/>
              </a:rPr>
              <a:t>Most would also order a regular size</a:t>
            </a:r>
          </a:p>
          <a:p>
            <a:pPr lvl="1" fontAlgn="auto">
              <a:spcAft>
                <a:spcPts val="0"/>
              </a:spcAft>
              <a:buFont typeface="Arial" pitchFamily="34" charset="0"/>
              <a:buChar char="–"/>
              <a:defRPr/>
            </a:pPr>
            <a:r>
              <a:rPr lang="en-US" dirty="0" smtClean="0">
                <a:cs typeface="+mn-cs"/>
              </a:rPr>
              <a:t>An equal amount of males and females would be in there</a:t>
            </a:r>
          </a:p>
          <a:p>
            <a:pPr lvl="1" fontAlgn="auto">
              <a:spcAft>
                <a:spcPts val="0"/>
              </a:spcAft>
              <a:buFont typeface="Arial" pitchFamily="34" charset="0"/>
              <a:buChar char="–"/>
              <a:defRPr/>
            </a:pPr>
            <a:r>
              <a:rPr lang="en-US" dirty="0" smtClean="0">
                <a:cs typeface="+mn-cs"/>
              </a:rPr>
              <a:t>There would be more non-athletes than athletes</a:t>
            </a:r>
          </a:p>
          <a:p>
            <a:pPr lvl="1" fontAlgn="auto">
              <a:spcAft>
                <a:spcPts val="0"/>
              </a:spcAft>
              <a:buFont typeface="Arial" pitchFamily="34" charset="0"/>
              <a:buChar char="–"/>
              <a:defRPr/>
            </a:pPr>
            <a:r>
              <a:rPr lang="en-US" dirty="0" smtClean="0">
                <a:cs typeface="+mn-cs"/>
              </a:rPr>
              <a:t>You would expect to spend around $4.49 and purchase one item</a:t>
            </a:r>
          </a:p>
          <a:p>
            <a:pPr lvl="1" fontAlgn="auto">
              <a:spcAft>
                <a:spcPts val="0"/>
              </a:spcAft>
              <a:buFont typeface="Arial" pitchFamily="34" charset="0"/>
              <a:buChar char="–"/>
              <a:defRPr/>
            </a:pPr>
            <a:endParaRPr lang="en-US" dirty="0" smtClean="0">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cs typeface="+mj-cs"/>
              </a:rPr>
              <a:t>About Planet Smoothie!</a:t>
            </a:r>
            <a:endParaRPr lang="en-US" dirty="0">
              <a:cs typeface="+mj-cs"/>
            </a:endParaRPr>
          </a:p>
        </p:txBody>
      </p:sp>
      <p:sp>
        <p:nvSpPr>
          <p:cNvPr id="3" name="Content Placeholder 2"/>
          <p:cNvSpPr>
            <a:spLocks noGrp="1"/>
          </p:cNvSpPr>
          <p:nvPr>
            <p:ph idx="1"/>
          </p:nvPr>
        </p:nvSpPr>
        <p:spPr>
          <a:xfrm>
            <a:off x="457200" y="1600201"/>
            <a:ext cx="8229600" cy="4525963"/>
          </a:xfrm>
        </p:spPr>
        <p:txBody>
          <a:bodyPr/>
          <a:lstStyle/>
          <a:p>
            <a:pPr algn="ctr" fontAlgn="auto">
              <a:spcAft>
                <a:spcPts val="0"/>
              </a:spcAft>
              <a:buFont typeface="Arial" pitchFamily="34" charset="0"/>
              <a:buChar char="•"/>
              <a:defRPr/>
            </a:pPr>
            <a:r>
              <a:rPr lang="en-US" sz="2400" dirty="0" smtClean="0">
                <a:cs typeface="+mn-cs"/>
              </a:rPr>
              <a:t>3</a:t>
            </a:r>
            <a:r>
              <a:rPr lang="en-US" sz="2400" baseline="30000" dirty="0" smtClean="0">
                <a:cs typeface="+mn-cs"/>
              </a:rPr>
              <a:t>rd</a:t>
            </a:r>
            <a:r>
              <a:rPr lang="en-US" sz="2400" dirty="0" smtClean="0">
                <a:cs typeface="+mn-cs"/>
              </a:rPr>
              <a:t> Largest American Smoothie Company</a:t>
            </a:r>
          </a:p>
          <a:p>
            <a:pPr algn="ctr" fontAlgn="auto">
              <a:spcAft>
                <a:spcPts val="0"/>
              </a:spcAft>
              <a:buFont typeface="Arial" pitchFamily="34" charset="0"/>
              <a:buChar char="•"/>
              <a:defRPr/>
            </a:pPr>
            <a:r>
              <a:rPr lang="en-US" sz="2400" dirty="0" smtClean="0">
                <a:cs typeface="+mn-cs"/>
              </a:rPr>
              <a:t>Founded 1995; Atlanta, GA</a:t>
            </a:r>
          </a:p>
          <a:p>
            <a:pPr algn="ctr" fontAlgn="auto">
              <a:spcAft>
                <a:spcPts val="0"/>
              </a:spcAft>
              <a:buFont typeface="Arial" pitchFamily="34" charset="0"/>
              <a:buChar char="•"/>
              <a:defRPr/>
            </a:pPr>
            <a:r>
              <a:rPr lang="en-US" sz="2400" dirty="0" smtClean="0">
                <a:cs typeface="+mn-cs"/>
              </a:rPr>
              <a:t>Bonnie Rhinehardt</a:t>
            </a:r>
          </a:p>
          <a:p>
            <a:pPr lvl="1" algn="ctr" fontAlgn="auto">
              <a:spcAft>
                <a:spcPts val="0"/>
              </a:spcAft>
              <a:buFont typeface="Arial" pitchFamily="34" charset="0"/>
              <a:buChar char="–"/>
              <a:defRPr/>
            </a:pPr>
            <a:r>
              <a:rPr lang="en-US" sz="2000" dirty="0" smtClean="0">
                <a:cs typeface="+mn-cs"/>
              </a:rPr>
              <a:t>President</a:t>
            </a:r>
          </a:p>
          <a:p>
            <a:pPr algn="ctr" fontAlgn="auto">
              <a:spcAft>
                <a:spcPts val="0"/>
              </a:spcAft>
              <a:buFont typeface="Arial" pitchFamily="34" charset="0"/>
              <a:buChar char="•"/>
              <a:defRPr/>
            </a:pPr>
            <a:r>
              <a:rPr lang="en-US" sz="2400" dirty="0" smtClean="0">
                <a:cs typeface="+mn-cs"/>
              </a:rPr>
              <a:t>Franchise</a:t>
            </a:r>
          </a:p>
          <a:p>
            <a:pPr algn="ctr" fontAlgn="auto">
              <a:spcAft>
                <a:spcPts val="0"/>
              </a:spcAft>
              <a:buFont typeface="Arial" pitchFamily="34" charset="0"/>
              <a:buChar char="•"/>
              <a:defRPr/>
            </a:pPr>
            <a:r>
              <a:rPr lang="en-US" sz="2400" dirty="0" smtClean="0">
                <a:cs typeface="+mn-cs"/>
              </a:rPr>
              <a:t>16 States</a:t>
            </a:r>
          </a:p>
          <a:p>
            <a:pPr lvl="1" algn="ctr" fontAlgn="auto">
              <a:spcAft>
                <a:spcPts val="0"/>
              </a:spcAft>
              <a:buFont typeface="Arial" pitchFamily="34" charset="0"/>
              <a:buChar char="–"/>
              <a:defRPr/>
            </a:pPr>
            <a:r>
              <a:rPr lang="en-US" sz="2000" dirty="0" smtClean="0">
                <a:cs typeface="+mn-cs"/>
              </a:rPr>
              <a:t>Doylestown, PA</a:t>
            </a:r>
          </a:p>
          <a:p>
            <a:pPr algn="ctr" fontAlgn="auto">
              <a:spcAft>
                <a:spcPts val="0"/>
              </a:spcAft>
              <a:buFont typeface="Arial" pitchFamily="34" charset="0"/>
              <a:buChar char="•"/>
              <a:defRPr/>
            </a:pPr>
            <a:endParaRPr lang="en-US" sz="2400" dirty="0">
              <a:cs typeface="+mn-cs"/>
            </a:endParaRPr>
          </a:p>
        </p:txBody>
      </p:sp>
      <p:pic>
        <p:nvPicPr>
          <p:cNvPr id="14343" name="Picture 6" descr="http://franchises.findthebest.com/sites/default/files/169/media/images/Planet%20Smoothie.png"/>
          <p:cNvPicPr>
            <a:picLocks noChangeAspect="1" noChangeArrowheads="1"/>
          </p:cNvPicPr>
          <p:nvPr/>
        </p:nvPicPr>
        <p:blipFill>
          <a:blip r:embed="rId2"/>
          <a:srcRect/>
          <a:stretch>
            <a:fillRect/>
          </a:stretch>
        </p:blipFill>
        <p:spPr bwMode="auto">
          <a:xfrm>
            <a:off x="6477000" y="4075113"/>
            <a:ext cx="2427288" cy="2554287"/>
          </a:xfrm>
          <a:prstGeom prst="rect">
            <a:avLst/>
          </a:prstGeom>
          <a:noFill/>
          <a:ln w="9525">
            <a:noFill/>
            <a:miter lim="800000"/>
            <a:headEnd/>
            <a:tailEnd/>
          </a:ln>
        </p:spPr>
      </p:pic>
      <p:pic>
        <p:nvPicPr>
          <p:cNvPr id="14344" name="Picture 8" descr="http://blogs.orlandosentinel.com/features_food_blog/files/2010/03/Signature_RGB_JPG_Bene_Pink-300x165.jpg"/>
          <p:cNvPicPr>
            <a:picLocks noChangeAspect="1" noChangeArrowheads="1"/>
          </p:cNvPicPr>
          <p:nvPr/>
        </p:nvPicPr>
        <p:blipFill>
          <a:blip r:embed="rId3"/>
          <a:srcRect/>
          <a:stretch>
            <a:fillRect/>
          </a:stretch>
        </p:blipFill>
        <p:spPr bwMode="auto">
          <a:xfrm>
            <a:off x="609600" y="4724400"/>
            <a:ext cx="2857500" cy="157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cs typeface="+mj-cs"/>
              </a:rPr>
              <a:t>Bias &amp; Error</a:t>
            </a:r>
            <a:endParaRPr lang="en-US" dirty="0">
              <a:cs typeface="+mj-cs"/>
            </a:endParaRPr>
          </a:p>
        </p:txBody>
      </p:sp>
      <p:sp>
        <p:nvSpPr>
          <p:cNvPr id="3" name="Content Placeholder 2"/>
          <p:cNvSpPr>
            <a:spLocks noGrp="1"/>
          </p:cNvSpPr>
          <p:nvPr>
            <p:ph idx="1"/>
          </p:nvPr>
        </p:nvSpPr>
        <p:spPr>
          <a:xfrm>
            <a:off x="457200" y="1600201"/>
            <a:ext cx="8229600" cy="4525963"/>
          </a:xfrm>
        </p:spPr>
        <p:txBody>
          <a:bodyPr>
            <a:normAutofit fontScale="85000" lnSpcReduction="10000"/>
          </a:bodyPr>
          <a:lstStyle/>
          <a:p>
            <a:pPr fontAlgn="auto">
              <a:spcAft>
                <a:spcPts val="0"/>
              </a:spcAft>
              <a:buFont typeface="Arial" pitchFamily="34" charset="0"/>
              <a:buChar char="•"/>
              <a:defRPr/>
            </a:pPr>
            <a:r>
              <a:rPr lang="en-US" dirty="0" smtClean="0">
                <a:cs typeface="+mn-cs"/>
              </a:rPr>
              <a:t>Only went to one PS</a:t>
            </a:r>
          </a:p>
          <a:p>
            <a:pPr fontAlgn="auto">
              <a:spcAft>
                <a:spcPts val="0"/>
              </a:spcAft>
              <a:buFont typeface="Arial" pitchFamily="34" charset="0"/>
              <a:buChar char="•"/>
              <a:defRPr/>
            </a:pPr>
            <a:r>
              <a:rPr lang="en-US" dirty="0" smtClean="0">
                <a:cs typeface="+mn-cs"/>
              </a:rPr>
              <a:t>Assumed age and athleticism</a:t>
            </a:r>
          </a:p>
          <a:p>
            <a:pPr fontAlgn="auto">
              <a:spcAft>
                <a:spcPts val="0"/>
              </a:spcAft>
              <a:buFont typeface="Arial" pitchFamily="34" charset="0"/>
              <a:buChar char="•"/>
              <a:defRPr/>
            </a:pPr>
            <a:r>
              <a:rPr lang="en-US" dirty="0" smtClean="0">
                <a:cs typeface="+mn-cs"/>
              </a:rPr>
              <a:t>Only 70 samples; could’ve increased size</a:t>
            </a:r>
          </a:p>
          <a:p>
            <a:pPr fontAlgn="auto">
              <a:spcAft>
                <a:spcPts val="0"/>
              </a:spcAft>
              <a:buFont typeface="Arial" pitchFamily="34" charset="0"/>
              <a:buChar char="•"/>
              <a:defRPr/>
            </a:pPr>
            <a:r>
              <a:rPr lang="en-US" dirty="0" smtClean="0">
                <a:cs typeface="+mn-cs"/>
              </a:rPr>
              <a:t>Only went on the weekend – rules out anyone that goes after work, school</a:t>
            </a:r>
          </a:p>
          <a:p>
            <a:pPr fontAlgn="auto">
              <a:spcAft>
                <a:spcPts val="0"/>
              </a:spcAft>
              <a:buFont typeface="Arial" pitchFamily="34" charset="0"/>
              <a:buChar char="•"/>
              <a:defRPr/>
            </a:pPr>
            <a:r>
              <a:rPr lang="en-US" dirty="0" smtClean="0">
                <a:cs typeface="+mn-cs"/>
              </a:rPr>
              <a:t>Holiday weekend!</a:t>
            </a:r>
          </a:p>
          <a:p>
            <a:pPr fontAlgn="auto">
              <a:spcAft>
                <a:spcPts val="0"/>
              </a:spcAft>
              <a:buFont typeface="Arial" pitchFamily="34" charset="0"/>
              <a:buChar char="•"/>
              <a:defRPr/>
            </a:pPr>
            <a:r>
              <a:rPr lang="en-US" dirty="0" err="1" smtClean="0">
                <a:cs typeface="+mn-cs"/>
              </a:rPr>
              <a:t>Misrecordings</a:t>
            </a:r>
            <a:endParaRPr lang="en-US" dirty="0" smtClean="0">
              <a:cs typeface="+mn-cs"/>
            </a:endParaRPr>
          </a:p>
          <a:p>
            <a:pPr fontAlgn="auto">
              <a:spcAft>
                <a:spcPts val="0"/>
              </a:spcAft>
              <a:buFont typeface="Arial" pitchFamily="34" charset="0"/>
              <a:buChar char="•"/>
              <a:defRPr/>
            </a:pPr>
            <a:r>
              <a:rPr lang="en-US" dirty="0" smtClean="0">
                <a:cs typeface="+mn-cs"/>
              </a:rPr>
              <a:t>Customers buying for other people (not present)</a:t>
            </a:r>
          </a:p>
          <a:p>
            <a:pPr fontAlgn="auto">
              <a:spcAft>
                <a:spcPts val="0"/>
              </a:spcAft>
              <a:buFont typeface="Arial" pitchFamily="34" charset="0"/>
              <a:buChar char="•"/>
              <a:defRPr/>
            </a:pPr>
            <a:r>
              <a:rPr lang="en-US" dirty="0" smtClean="0">
                <a:cs typeface="+mn-cs"/>
              </a:rPr>
              <a:t>Some hours may have been busier than others</a:t>
            </a:r>
            <a:endParaRPr lang="en-US" dirty="0">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cs typeface="+mj-cs"/>
              </a:rPr>
              <a:t>Conclusion/Opinions</a:t>
            </a:r>
            <a:endParaRPr lang="en-US" dirty="0">
              <a:cs typeface="+mj-cs"/>
            </a:endParaRPr>
          </a:p>
        </p:txBody>
      </p:sp>
      <p:sp>
        <p:nvSpPr>
          <p:cNvPr id="3" name="Content Placeholder 2"/>
          <p:cNvSpPr>
            <a:spLocks noGrp="1"/>
          </p:cNvSpPr>
          <p:nvPr>
            <p:ph idx="1"/>
          </p:nvPr>
        </p:nvSpPr>
        <p:spPr>
          <a:xfrm>
            <a:off x="457200" y="1600201"/>
            <a:ext cx="8229600" cy="4525963"/>
          </a:xfrm>
        </p:spPr>
        <p:txBody>
          <a:bodyPr>
            <a:normAutofit fontScale="77500" lnSpcReduction="20000"/>
          </a:bodyPr>
          <a:lstStyle/>
          <a:p>
            <a:pPr fontAlgn="auto">
              <a:spcAft>
                <a:spcPts val="0"/>
              </a:spcAft>
              <a:buFont typeface="Arial" pitchFamily="34" charset="0"/>
              <a:buChar char="•"/>
              <a:defRPr/>
            </a:pPr>
            <a:r>
              <a:rPr lang="en-US" dirty="0" smtClean="0">
                <a:cs typeface="+mn-cs"/>
              </a:rPr>
              <a:t>We had fun!</a:t>
            </a:r>
          </a:p>
          <a:p>
            <a:pPr fontAlgn="auto">
              <a:spcAft>
                <a:spcPts val="0"/>
              </a:spcAft>
              <a:buFont typeface="Arial" pitchFamily="34" charset="0"/>
              <a:buChar char="•"/>
              <a:defRPr/>
            </a:pPr>
            <a:r>
              <a:rPr lang="en-US" dirty="0" smtClean="0">
                <a:cs typeface="+mn-cs"/>
              </a:rPr>
              <a:t>We thought more athletes would be there</a:t>
            </a:r>
          </a:p>
          <a:p>
            <a:pPr fontAlgn="auto">
              <a:spcAft>
                <a:spcPts val="0"/>
              </a:spcAft>
              <a:buFont typeface="Arial" pitchFamily="34" charset="0"/>
              <a:buChar char="•"/>
              <a:defRPr/>
            </a:pPr>
            <a:r>
              <a:rPr lang="en-US" dirty="0" smtClean="0">
                <a:cs typeface="+mn-cs"/>
              </a:rPr>
              <a:t>We eliminated blasts as a variable…no one ordered them as additional items</a:t>
            </a:r>
          </a:p>
          <a:p>
            <a:pPr fontAlgn="auto">
              <a:spcAft>
                <a:spcPts val="0"/>
              </a:spcAft>
              <a:buFont typeface="Arial" pitchFamily="34" charset="0"/>
              <a:buChar char="•"/>
              <a:defRPr/>
            </a:pPr>
            <a:r>
              <a:rPr lang="en-US" dirty="0" smtClean="0">
                <a:cs typeface="+mn-cs"/>
              </a:rPr>
              <a:t>Not many people ordered more than just a smoothie</a:t>
            </a:r>
          </a:p>
          <a:p>
            <a:pPr fontAlgn="auto">
              <a:spcAft>
                <a:spcPts val="0"/>
              </a:spcAft>
              <a:buFont typeface="Arial" pitchFamily="34" charset="0"/>
              <a:buChar char="•"/>
              <a:defRPr/>
            </a:pPr>
            <a:r>
              <a:rPr lang="en-US" dirty="0" smtClean="0">
                <a:cs typeface="+mn-cs"/>
              </a:rPr>
              <a:t>Most of our predictions were correct</a:t>
            </a:r>
          </a:p>
          <a:p>
            <a:pPr fontAlgn="auto">
              <a:spcAft>
                <a:spcPts val="0"/>
              </a:spcAft>
              <a:buFont typeface="Arial" pitchFamily="34" charset="0"/>
              <a:buChar char="•"/>
              <a:defRPr/>
            </a:pPr>
            <a:r>
              <a:rPr lang="en-US" dirty="0" smtClean="0">
                <a:cs typeface="+mn-cs"/>
              </a:rPr>
              <a:t>Less males got wellness and weight loss smoothies</a:t>
            </a:r>
          </a:p>
          <a:p>
            <a:pPr fontAlgn="auto">
              <a:spcAft>
                <a:spcPts val="0"/>
              </a:spcAft>
              <a:buFont typeface="Arial" pitchFamily="34" charset="0"/>
              <a:buChar char="•"/>
              <a:defRPr/>
            </a:pPr>
            <a:r>
              <a:rPr lang="en-US" dirty="0" smtClean="0">
                <a:cs typeface="+mn-cs"/>
              </a:rPr>
              <a:t>For a better sample, we would change the days we went, especially since it was a holiday. Also, we would want to go on weekdays as well as weekends to vary our sample.</a:t>
            </a:r>
          </a:p>
          <a:p>
            <a:pPr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None/>
              <a:defRPr/>
            </a:pPr>
            <a:endParaRPr lang="en-US" dirty="0">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cs typeface="+mj-cs"/>
              </a:rPr>
              <a:t>Description of Topic</a:t>
            </a:r>
            <a:endParaRPr lang="en-US" dirty="0">
              <a:cs typeface="+mj-cs"/>
            </a:endParaRPr>
          </a:p>
        </p:txBody>
      </p:sp>
      <p:sp>
        <p:nvSpPr>
          <p:cNvPr id="3" name="Content Placeholder 2"/>
          <p:cNvSpPr>
            <a:spLocks noGrp="1"/>
          </p:cNvSpPr>
          <p:nvPr>
            <p:ph idx="1"/>
          </p:nvPr>
        </p:nvSpPr>
        <p:spPr>
          <a:xfrm>
            <a:off x="457200" y="1600201"/>
            <a:ext cx="8229600" cy="4525963"/>
          </a:xfrm>
        </p:spPr>
        <p:txBody>
          <a:bodyPr>
            <a:normAutofit fontScale="85000" lnSpcReduction="20000"/>
          </a:bodyPr>
          <a:lstStyle/>
          <a:p>
            <a:pPr fontAlgn="auto">
              <a:spcAft>
                <a:spcPts val="0"/>
              </a:spcAft>
              <a:buFont typeface="Arial" pitchFamily="34" charset="0"/>
              <a:buChar char="•"/>
              <a:defRPr/>
            </a:pPr>
            <a:r>
              <a:rPr lang="en-US" dirty="0" smtClean="0">
                <a:cs typeface="+mn-cs"/>
              </a:rPr>
              <a:t>We went to Planet Smoothie in Doylestown!</a:t>
            </a:r>
          </a:p>
          <a:p>
            <a:pPr fontAlgn="auto">
              <a:spcAft>
                <a:spcPts val="0"/>
              </a:spcAft>
              <a:buFont typeface="Arial" pitchFamily="34" charset="0"/>
              <a:buChar char="•"/>
              <a:defRPr/>
            </a:pPr>
            <a:r>
              <a:rPr lang="en-US" dirty="0" smtClean="0">
                <a:cs typeface="+mn-cs"/>
              </a:rPr>
              <a:t>Recorded</a:t>
            </a:r>
          </a:p>
          <a:p>
            <a:pPr lvl="1" fontAlgn="auto">
              <a:spcAft>
                <a:spcPts val="0"/>
              </a:spcAft>
              <a:buFont typeface="Arial" pitchFamily="34" charset="0"/>
              <a:buChar char="–"/>
              <a:defRPr/>
            </a:pPr>
            <a:r>
              <a:rPr lang="en-US" dirty="0" smtClean="0">
                <a:cs typeface="+mn-cs"/>
              </a:rPr>
              <a:t>Size</a:t>
            </a:r>
          </a:p>
          <a:p>
            <a:pPr lvl="1" fontAlgn="auto">
              <a:spcAft>
                <a:spcPts val="0"/>
              </a:spcAft>
              <a:buFont typeface="Arial" pitchFamily="34" charset="0"/>
              <a:buChar char="–"/>
              <a:defRPr/>
            </a:pPr>
            <a:r>
              <a:rPr lang="en-US" dirty="0" smtClean="0">
                <a:cs typeface="+mn-cs"/>
              </a:rPr>
              <a:t>Money Spent</a:t>
            </a:r>
          </a:p>
          <a:p>
            <a:pPr lvl="1" fontAlgn="auto">
              <a:spcAft>
                <a:spcPts val="0"/>
              </a:spcAft>
              <a:buFont typeface="Arial" pitchFamily="34" charset="0"/>
              <a:buChar char="–"/>
              <a:defRPr/>
            </a:pPr>
            <a:r>
              <a:rPr lang="en-US" dirty="0" smtClean="0">
                <a:cs typeface="+mn-cs"/>
              </a:rPr>
              <a:t>Age</a:t>
            </a:r>
          </a:p>
          <a:p>
            <a:pPr lvl="1" fontAlgn="auto">
              <a:spcAft>
                <a:spcPts val="0"/>
              </a:spcAft>
              <a:buFont typeface="Arial" pitchFamily="34" charset="0"/>
              <a:buChar char="–"/>
              <a:defRPr/>
            </a:pPr>
            <a:r>
              <a:rPr lang="en-US" dirty="0" smtClean="0">
                <a:cs typeface="+mn-cs"/>
              </a:rPr>
              <a:t>Type of Smoothie</a:t>
            </a:r>
          </a:p>
          <a:p>
            <a:pPr lvl="1" fontAlgn="auto">
              <a:spcAft>
                <a:spcPts val="0"/>
              </a:spcAft>
              <a:buFont typeface="Arial" pitchFamily="34" charset="0"/>
              <a:buChar char="–"/>
              <a:defRPr/>
            </a:pPr>
            <a:r>
              <a:rPr lang="en-US" dirty="0" smtClean="0">
                <a:cs typeface="+mn-cs"/>
              </a:rPr>
              <a:t>Athlete/Non-Athlete</a:t>
            </a:r>
          </a:p>
          <a:p>
            <a:pPr lvl="1" fontAlgn="auto">
              <a:spcAft>
                <a:spcPts val="0"/>
              </a:spcAft>
              <a:buFont typeface="Arial" pitchFamily="34" charset="0"/>
              <a:buChar char="–"/>
              <a:defRPr/>
            </a:pPr>
            <a:r>
              <a:rPr lang="en-US" dirty="0" smtClean="0">
                <a:cs typeface="+mn-cs"/>
              </a:rPr>
              <a:t>Gender</a:t>
            </a:r>
          </a:p>
          <a:p>
            <a:pPr lvl="1" fontAlgn="auto">
              <a:spcAft>
                <a:spcPts val="0"/>
              </a:spcAft>
              <a:buFont typeface="Arial" pitchFamily="34" charset="0"/>
              <a:buChar char="–"/>
              <a:defRPr/>
            </a:pPr>
            <a:r>
              <a:rPr lang="en-US" dirty="0" smtClean="0">
                <a:cs typeface="+mn-cs"/>
              </a:rPr>
              <a:t># Items Purchased</a:t>
            </a:r>
          </a:p>
          <a:p>
            <a:pPr fontAlgn="auto">
              <a:spcAft>
                <a:spcPts val="0"/>
              </a:spcAft>
              <a:buFont typeface="Arial" pitchFamily="34" charset="0"/>
              <a:buChar char="•"/>
              <a:defRPr/>
            </a:pPr>
            <a:r>
              <a:rPr lang="en-US" dirty="0" smtClean="0">
                <a:cs typeface="+mn-cs"/>
              </a:rPr>
              <a:t>We wanted to see if there was any association between the variables!</a:t>
            </a:r>
            <a:endParaRPr lang="en-US" dirty="0">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cs typeface="+mj-cs"/>
              </a:rPr>
              <a:t>Procedure</a:t>
            </a:r>
            <a:endParaRPr lang="en-US" dirty="0">
              <a:cs typeface="+mj-cs"/>
            </a:endParaRPr>
          </a:p>
        </p:txBody>
      </p:sp>
      <p:sp>
        <p:nvSpPr>
          <p:cNvPr id="3" name="Content Placeholder 2"/>
          <p:cNvSpPr>
            <a:spLocks noGrp="1"/>
          </p:cNvSpPr>
          <p:nvPr>
            <p:ph idx="1"/>
          </p:nvPr>
        </p:nvSpPr>
        <p:spPr>
          <a:xfrm>
            <a:off x="457200" y="1600201"/>
            <a:ext cx="8229600" cy="4525963"/>
          </a:xfrm>
        </p:spPr>
        <p:txBody>
          <a:bodyPr>
            <a:normAutofit fontScale="85000" lnSpcReduction="10000"/>
          </a:bodyPr>
          <a:lstStyle/>
          <a:p>
            <a:pPr fontAlgn="auto">
              <a:spcAft>
                <a:spcPts val="0"/>
              </a:spcAft>
              <a:buFont typeface="Arial" pitchFamily="34" charset="0"/>
              <a:buChar char="•"/>
              <a:defRPr/>
            </a:pPr>
            <a:r>
              <a:rPr lang="en-US" dirty="0" smtClean="0">
                <a:cs typeface="+mn-cs"/>
              </a:rPr>
              <a:t>Stood where people ordered/paid &amp; recorded our data</a:t>
            </a:r>
          </a:p>
          <a:p>
            <a:pPr fontAlgn="auto">
              <a:spcAft>
                <a:spcPts val="0"/>
              </a:spcAft>
              <a:buFont typeface="Arial" pitchFamily="34" charset="0"/>
              <a:buChar char="•"/>
              <a:defRPr/>
            </a:pPr>
            <a:r>
              <a:rPr lang="en-US" dirty="0" smtClean="0">
                <a:cs typeface="+mn-cs"/>
              </a:rPr>
              <a:t>Collected data from every 3</a:t>
            </a:r>
            <a:r>
              <a:rPr lang="en-US" baseline="30000" dirty="0" smtClean="0">
                <a:cs typeface="+mn-cs"/>
              </a:rPr>
              <a:t>rd</a:t>
            </a:r>
            <a:r>
              <a:rPr lang="en-US" dirty="0" smtClean="0">
                <a:cs typeface="+mn-cs"/>
              </a:rPr>
              <a:t> person to order</a:t>
            </a:r>
          </a:p>
          <a:p>
            <a:pPr fontAlgn="auto">
              <a:spcAft>
                <a:spcPts val="0"/>
              </a:spcAft>
              <a:buFont typeface="Arial" pitchFamily="34" charset="0"/>
              <a:buChar char="•"/>
              <a:defRPr/>
            </a:pPr>
            <a:r>
              <a:rPr lang="en-US" dirty="0" smtClean="0">
                <a:cs typeface="+mn-cs"/>
              </a:rPr>
              <a:t>Tests:</a:t>
            </a:r>
          </a:p>
          <a:p>
            <a:pPr lvl="1" fontAlgn="auto">
              <a:spcAft>
                <a:spcPts val="0"/>
              </a:spcAft>
              <a:buFont typeface="Arial" pitchFamily="34" charset="0"/>
              <a:buChar char="–"/>
              <a:defRPr/>
            </a:pPr>
            <a:r>
              <a:rPr lang="en-US" dirty="0" smtClean="0">
                <a:cs typeface="+mn-cs"/>
              </a:rPr>
              <a:t>1-Sample T-Interval – Avg. $ Spent</a:t>
            </a:r>
          </a:p>
          <a:p>
            <a:pPr lvl="1" fontAlgn="auto">
              <a:spcAft>
                <a:spcPts val="0"/>
              </a:spcAft>
              <a:buFont typeface="Arial" pitchFamily="34" charset="0"/>
              <a:buChar char="–"/>
              <a:defRPr/>
            </a:pPr>
            <a:r>
              <a:rPr lang="en-US" dirty="0" smtClean="0">
                <a:cs typeface="+mn-cs"/>
              </a:rPr>
              <a:t>Test of Independence – Gender v. Smoothie Size</a:t>
            </a:r>
          </a:p>
          <a:p>
            <a:pPr lvl="1" fontAlgn="auto">
              <a:spcAft>
                <a:spcPts val="0"/>
              </a:spcAft>
              <a:buFont typeface="Arial" pitchFamily="34" charset="0"/>
              <a:buChar char="–"/>
              <a:defRPr/>
            </a:pPr>
            <a:r>
              <a:rPr lang="en-US" dirty="0" smtClean="0">
                <a:cs typeface="+mn-cs"/>
              </a:rPr>
              <a:t>Test of Independence: Athlete v. Smoothie Type</a:t>
            </a:r>
          </a:p>
          <a:p>
            <a:pPr lvl="1" fontAlgn="auto">
              <a:spcAft>
                <a:spcPts val="0"/>
              </a:spcAft>
              <a:buFont typeface="Arial" pitchFamily="34" charset="0"/>
              <a:buChar char="–"/>
              <a:defRPr/>
            </a:pPr>
            <a:r>
              <a:rPr lang="en-US" dirty="0" smtClean="0">
                <a:cs typeface="+mn-cs"/>
              </a:rPr>
              <a:t>1-Prop Z-Test: Amount of Regular Sized Smoothies</a:t>
            </a:r>
          </a:p>
          <a:p>
            <a:pPr lvl="1"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None/>
              <a:defRPr/>
            </a:pPr>
            <a:endParaRPr lang="en-US" dirty="0">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cs typeface="+mj-cs"/>
              </a:rPr>
              <a:t>1-Sample T-Interval</a:t>
            </a:r>
            <a:br>
              <a:rPr lang="en-US" dirty="0" smtClean="0">
                <a:cs typeface="+mj-cs"/>
              </a:rPr>
            </a:br>
            <a:r>
              <a:rPr lang="en-US" dirty="0" smtClean="0">
                <a:cs typeface="+mj-cs"/>
              </a:rPr>
              <a:t>Amount of $ Spent</a:t>
            </a:r>
            <a:endParaRPr lang="en-US" dirty="0">
              <a:cs typeface="+mj-cs"/>
            </a:endParaRPr>
          </a:p>
        </p:txBody>
      </p:sp>
      <p:sp>
        <p:nvSpPr>
          <p:cNvPr id="4" name="Content Placeholder 3"/>
          <p:cNvSpPr>
            <a:spLocks noGrp="1"/>
          </p:cNvSpPr>
          <p:nvPr>
            <p:ph sz="half" idx="1"/>
          </p:nvPr>
        </p:nvSpPr>
        <p:spPr>
          <a:xfrm>
            <a:off x="838200" y="1752600"/>
            <a:ext cx="3276600" cy="4495800"/>
          </a:xfrm>
        </p:spPr>
        <p:txBody>
          <a:bodyPr>
            <a:normAutofit fontScale="92500" lnSpcReduction="10000"/>
          </a:bodyPr>
          <a:lstStyle/>
          <a:p>
            <a:pPr marL="914400" lvl="1" indent="-457200" fontAlgn="auto">
              <a:spcAft>
                <a:spcPts val="0"/>
              </a:spcAft>
              <a:buFont typeface="Arial" pitchFamily="34" charset="0"/>
              <a:buAutoNum type="arabicPeriod"/>
              <a:defRPr/>
            </a:pPr>
            <a:r>
              <a:rPr lang="en-US" sz="2800" b="1" dirty="0" smtClean="0">
                <a:cs typeface="+mn-cs"/>
              </a:rPr>
              <a:t>SRS</a:t>
            </a:r>
          </a:p>
          <a:p>
            <a:pPr marL="914400" lvl="1" indent="-457200" fontAlgn="auto">
              <a:spcAft>
                <a:spcPts val="0"/>
              </a:spcAft>
              <a:buFont typeface="Arial" pitchFamily="34" charset="0"/>
              <a:buNone/>
              <a:defRPr/>
            </a:pPr>
            <a:endParaRPr lang="en-US" sz="2800" b="1" dirty="0" smtClean="0">
              <a:cs typeface="+mn-cs"/>
            </a:endParaRPr>
          </a:p>
          <a:p>
            <a:pPr lvl="1" fontAlgn="auto">
              <a:spcAft>
                <a:spcPts val="0"/>
              </a:spcAft>
              <a:buFont typeface="Arial" pitchFamily="34" charset="0"/>
              <a:buNone/>
              <a:defRPr/>
            </a:pPr>
            <a:r>
              <a:rPr lang="en-US" sz="2800" b="1" dirty="0" smtClean="0">
                <a:cs typeface="+mn-cs"/>
              </a:rPr>
              <a:t>2. Normal population or n ≥ 30</a:t>
            </a:r>
          </a:p>
          <a:p>
            <a:pPr lvl="1" fontAlgn="auto">
              <a:spcAft>
                <a:spcPts val="0"/>
              </a:spcAft>
              <a:buFont typeface="Arial" pitchFamily="34" charset="0"/>
              <a:buNone/>
              <a:defRPr/>
            </a:pPr>
            <a:endParaRPr lang="en-US" sz="2800" b="1" dirty="0" smtClean="0">
              <a:cs typeface="+mn-cs"/>
            </a:endParaRPr>
          </a:p>
          <a:p>
            <a:pPr lvl="1" fontAlgn="auto">
              <a:spcAft>
                <a:spcPts val="0"/>
              </a:spcAft>
              <a:buFont typeface="Arial" pitchFamily="34" charset="0"/>
              <a:buNone/>
              <a:defRPr/>
            </a:pPr>
            <a:r>
              <a:rPr lang="en-US" sz="2800" b="1" dirty="0" smtClean="0">
                <a:cs typeface="+mn-cs"/>
              </a:rPr>
              <a:t>3. Population ≥ 10n</a:t>
            </a:r>
          </a:p>
          <a:p>
            <a:pPr lvl="1" fontAlgn="auto">
              <a:spcAft>
                <a:spcPts val="0"/>
              </a:spcAft>
              <a:buFont typeface="Arial" pitchFamily="34" charset="0"/>
              <a:buNone/>
              <a:defRPr/>
            </a:pPr>
            <a:endParaRPr lang="en-US" sz="2800" b="1" dirty="0" smtClean="0">
              <a:cs typeface="+mn-cs"/>
            </a:endParaRPr>
          </a:p>
          <a:p>
            <a:pPr lvl="1" fontAlgn="auto">
              <a:spcAft>
                <a:spcPts val="0"/>
              </a:spcAft>
              <a:buFont typeface="Arial" pitchFamily="34" charset="0"/>
              <a:buNone/>
              <a:defRPr/>
            </a:pPr>
            <a:r>
              <a:rPr lang="en-US" sz="1800" b="1" dirty="0" smtClean="0">
                <a:cs typeface="+mn-cs"/>
              </a:rPr>
              <a:t>Conditions Met </a:t>
            </a:r>
            <a:r>
              <a:rPr lang="en-US" sz="1800" b="1" dirty="0" smtClean="0">
                <a:cs typeface="+mn-cs"/>
                <a:sym typeface="Wingdings" pitchFamily="2" charset="2"/>
              </a:rPr>
              <a:t> T-Distribution  1-Sample T-Interval</a:t>
            </a:r>
            <a:endParaRPr lang="en-US" sz="1800" b="1" dirty="0" smtClean="0">
              <a:cs typeface="+mn-cs"/>
            </a:endParaRPr>
          </a:p>
        </p:txBody>
      </p:sp>
      <p:sp>
        <p:nvSpPr>
          <p:cNvPr id="5" name="Content Placeholder 4"/>
          <p:cNvSpPr>
            <a:spLocks noGrp="1"/>
          </p:cNvSpPr>
          <p:nvPr>
            <p:ph sz="half" idx="2"/>
          </p:nvPr>
        </p:nvSpPr>
        <p:spPr>
          <a:xfrm>
            <a:off x="5105400" y="1752600"/>
            <a:ext cx="3352800" cy="4419600"/>
          </a:xfrm>
        </p:spPr>
        <p:txBody>
          <a:bodyPr>
            <a:normAutofit fontScale="92500" lnSpcReduction="10000"/>
          </a:bodyPr>
          <a:lstStyle/>
          <a:p>
            <a:pPr marL="514350" indent="-514350" fontAlgn="auto">
              <a:spcAft>
                <a:spcPts val="0"/>
              </a:spcAft>
              <a:buFont typeface="Arial" pitchFamily="34" charset="0"/>
              <a:buAutoNum type="arabicPeriod"/>
              <a:defRPr/>
            </a:pPr>
            <a:r>
              <a:rPr lang="en-US" b="1" dirty="0" smtClean="0">
                <a:cs typeface="+mn-cs"/>
              </a:rPr>
              <a:t>Systematic Sample – assumed random</a:t>
            </a:r>
            <a:br>
              <a:rPr lang="en-US" b="1" dirty="0" smtClean="0">
                <a:cs typeface="+mn-cs"/>
              </a:rPr>
            </a:br>
            <a:endParaRPr lang="en-US" b="1" dirty="0" smtClean="0">
              <a:cs typeface="+mn-cs"/>
            </a:endParaRPr>
          </a:p>
          <a:p>
            <a:pPr marL="514350" indent="-514350" fontAlgn="auto">
              <a:spcAft>
                <a:spcPts val="0"/>
              </a:spcAft>
              <a:buFont typeface="Arial" pitchFamily="34" charset="0"/>
              <a:buAutoNum type="arabicPeriod"/>
              <a:defRPr/>
            </a:pPr>
            <a:r>
              <a:rPr lang="en-US" b="1" dirty="0" smtClean="0">
                <a:cs typeface="+mn-cs"/>
              </a:rPr>
              <a:t>N=70 ≥ n=30</a:t>
            </a:r>
            <a:br>
              <a:rPr lang="en-US" b="1" dirty="0" smtClean="0">
                <a:cs typeface="+mn-cs"/>
              </a:rPr>
            </a:br>
            <a:endParaRPr lang="en-US" b="1" dirty="0" smtClean="0">
              <a:cs typeface="+mn-cs"/>
            </a:endParaRPr>
          </a:p>
          <a:p>
            <a:pPr marL="514350" indent="-514350" fontAlgn="auto">
              <a:spcAft>
                <a:spcPts val="0"/>
              </a:spcAft>
              <a:buFont typeface="Arial" pitchFamily="34" charset="0"/>
              <a:buAutoNum type="arabicPeriod"/>
              <a:defRPr/>
            </a:pPr>
            <a:r>
              <a:rPr lang="en-US" b="1" dirty="0" smtClean="0">
                <a:cs typeface="+mn-cs"/>
              </a:rPr>
              <a:t>The amount of people that go to Planet Smoothie is greater than 700 people</a:t>
            </a:r>
            <a:endParaRPr lang="en-US" b="1" dirty="0">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cs typeface="+mj-cs"/>
              </a:rPr>
              <a:t>1-Sample T-Interval: Avg. Amount of $ Spent</a:t>
            </a:r>
            <a:endParaRPr lang="en-US" dirty="0">
              <a:cs typeface="+mj-cs"/>
            </a:endParaRPr>
          </a:p>
        </p:txBody>
      </p:sp>
      <p:sp>
        <p:nvSpPr>
          <p:cNvPr id="3" name="Content Placeholder 2"/>
          <p:cNvSpPr>
            <a:spLocks noGrp="1"/>
          </p:cNvSpPr>
          <p:nvPr>
            <p:ph idx="1"/>
          </p:nvPr>
        </p:nvSpPr>
        <p:spPr>
          <a:xfrm>
            <a:off x="457200" y="3657600"/>
            <a:ext cx="8229600" cy="2468564"/>
          </a:xfrm>
        </p:spPr>
        <p:txBody>
          <a:bodyPr>
            <a:normAutofit fontScale="85000" lnSpcReduction="10000"/>
          </a:bodyPr>
          <a:lstStyle/>
          <a:p>
            <a:pPr fontAlgn="auto">
              <a:spcAft>
                <a:spcPts val="0"/>
              </a:spcAft>
              <a:buFont typeface="Arial" pitchFamily="34" charset="0"/>
              <a:buChar char="•"/>
              <a:defRPr/>
            </a:pPr>
            <a:r>
              <a:rPr lang="en-US" dirty="0" smtClean="0">
                <a:cs typeface="+mn-cs"/>
              </a:rPr>
              <a:t>We are 95% confident that the average amount of money spent at Planet Smoothie is between $4.36 and $4.80.</a:t>
            </a:r>
          </a:p>
          <a:p>
            <a:pPr fontAlgn="auto">
              <a:spcAft>
                <a:spcPts val="0"/>
              </a:spcAft>
              <a:buFont typeface="Arial" pitchFamily="34" charset="0"/>
              <a:buChar char="•"/>
              <a:defRPr/>
            </a:pPr>
            <a:r>
              <a:rPr lang="en-US" dirty="0" smtClean="0">
                <a:cs typeface="+mn-cs"/>
              </a:rPr>
              <a:t>In repeated samples of 70 subjects, the confidence interval generated would capture the average amount spent 95% of the time.</a:t>
            </a:r>
            <a:endParaRPr lang="en-US" dirty="0">
              <a:cs typeface="+mn-cs"/>
            </a:endParaRPr>
          </a:p>
        </p:txBody>
      </p:sp>
      <p:sp>
        <p:nvSpPr>
          <p:cNvPr id="5" name="Oval 4"/>
          <p:cNvSpPr/>
          <p:nvPr/>
        </p:nvSpPr>
        <p:spPr>
          <a:xfrm>
            <a:off x="228600" y="1752600"/>
            <a:ext cx="8686800" cy="16002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sz="3200" dirty="0"/>
          </a:p>
        </p:txBody>
      </p:sp>
      <p:graphicFrame>
        <p:nvGraphicFramePr>
          <p:cNvPr id="16389" name="Object 5"/>
          <p:cNvGraphicFramePr>
            <a:graphicFrameLocks noChangeAspect="1"/>
          </p:cNvGraphicFramePr>
          <p:nvPr/>
        </p:nvGraphicFramePr>
        <p:xfrm>
          <a:off x="533400" y="2095500"/>
          <a:ext cx="8258175" cy="876300"/>
        </p:xfrm>
        <a:graphic>
          <a:graphicData uri="http://schemas.openxmlformats.org/presentationml/2006/ole">
            <p:oleObj spid="_x0000_s16389" name="Equation" r:id="rId3" imgW="3949560" imgH="419040" progId="Equation.3">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cs typeface="+mj-cs"/>
              </a:rPr>
              <a:t>Test for Independence: Gender v. Smoothie Size</a:t>
            </a:r>
            <a:endParaRPr lang="en-US" dirty="0">
              <a:cs typeface="+mj-cs"/>
            </a:endParaRPr>
          </a:p>
        </p:txBody>
      </p:sp>
      <p:sp>
        <p:nvSpPr>
          <p:cNvPr id="3" name="Content Placeholder 2"/>
          <p:cNvSpPr>
            <a:spLocks noGrp="1"/>
          </p:cNvSpPr>
          <p:nvPr>
            <p:ph idx="1"/>
          </p:nvPr>
        </p:nvSpPr>
        <p:spPr>
          <a:xfrm>
            <a:off x="1066800" y="3657600"/>
            <a:ext cx="6705600" cy="2773363"/>
          </a:xfrm>
        </p:spPr>
        <p:txBody>
          <a:bodyPr>
            <a:normAutofit fontScale="92500" lnSpcReduction="20000"/>
          </a:bodyPr>
          <a:lstStyle/>
          <a:p>
            <a:pPr fontAlgn="auto">
              <a:spcAft>
                <a:spcPts val="0"/>
              </a:spcAft>
              <a:buFont typeface="Arial" pitchFamily="34" charset="0"/>
              <a:buChar char="•"/>
              <a:defRPr/>
            </a:pPr>
            <a:r>
              <a:rPr lang="en-US" dirty="0" smtClean="0">
                <a:cs typeface="+mn-cs"/>
              </a:rPr>
              <a:t>We wanted to see if gender had any association with the size of smoothie purchased by Planet Smoothie customers. We removed Medium sized smoothies because not enough customers bought that size to run this test.</a:t>
            </a:r>
            <a:endParaRPr lang="en-US" dirty="0">
              <a:cs typeface="+mn-cs"/>
            </a:endParaRPr>
          </a:p>
        </p:txBody>
      </p:sp>
      <p:pic>
        <p:nvPicPr>
          <p:cNvPr id="20487" name="Picture 2"/>
          <p:cNvPicPr>
            <a:picLocks noChangeAspect="1" noChangeArrowheads="1"/>
          </p:cNvPicPr>
          <p:nvPr/>
        </p:nvPicPr>
        <p:blipFill>
          <a:blip r:embed="rId2"/>
          <a:srcRect t="11111" r="40405" b="69630"/>
          <a:stretch>
            <a:fillRect/>
          </a:stretch>
        </p:blipFill>
        <p:spPr bwMode="auto">
          <a:xfrm>
            <a:off x="1752600" y="1524000"/>
            <a:ext cx="50292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fontAlgn="auto">
              <a:spcAft>
                <a:spcPts val="0"/>
              </a:spcAft>
              <a:defRPr/>
            </a:pPr>
            <a:r>
              <a:rPr lang="en-US" dirty="0" smtClean="0">
                <a:cs typeface="+mj-cs"/>
              </a:rPr>
              <a:t>Test for Independence: </a:t>
            </a:r>
            <a:br>
              <a:rPr lang="en-US" dirty="0" smtClean="0">
                <a:cs typeface="+mj-cs"/>
              </a:rPr>
            </a:br>
            <a:r>
              <a:rPr lang="en-US" dirty="0" smtClean="0">
                <a:cs typeface="+mj-cs"/>
              </a:rPr>
              <a:t>Gender v. Smoothie Size</a:t>
            </a:r>
            <a:endParaRPr lang="en-US" dirty="0">
              <a:cs typeface="+mj-cs"/>
            </a:endParaRPr>
          </a:p>
        </p:txBody>
      </p:sp>
      <p:sp>
        <p:nvSpPr>
          <p:cNvPr id="6" name="Content Placeholder 5"/>
          <p:cNvSpPr>
            <a:spLocks noGrp="1"/>
          </p:cNvSpPr>
          <p:nvPr>
            <p:ph sz="half" idx="2"/>
          </p:nvPr>
        </p:nvSpPr>
        <p:spPr>
          <a:xfrm>
            <a:off x="381000" y="3276601"/>
            <a:ext cx="4116389" cy="2849562"/>
          </a:xfrm>
        </p:spPr>
        <p:txBody>
          <a:bodyPr>
            <a:normAutofit fontScale="77500" lnSpcReduction="20000"/>
          </a:bodyPr>
          <a:lstStyle/>
          <a:p>
            <a:pPr fontAlgn="auto">
              <a:spcAft>
                <a:spcPts val="0"/>
              </a:spcAft>
              <a:buFont typeface="Arial" pitchFamily="34" charset="0"/>
              <a:buChar char="•"/>
              <a:defRPr/>
            </a:pPr>
            <a:r>
              <a:rPr lang="en-US" dirty="0" smtClean="0">
                <a:cs typeface="+mn-cs"/>
              </a:rPr>
              <a:t>Categorical Data</a:t>
            </a:r>
          </a:p>
          <a:p>
            <a:pPr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Char char="•"/>
              <a:defRPr/>
            </a:pPr>
            <a:r>
              <a:rPr lang="en-US" dirty="0" smtClean="0">
                <a:cs typeface="+mn-cs"/>
              </a:rPr>
              <a:t>SRS</a:t>
            </a:r>
          </a:p>
          <a:p>
            <a:pPr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Char char="•"/>
              <a:defRPr/>
            </a:pPr>
            <a:r>
              <a:rPr lang="en-US" dirty="0" smtClean="0">
                <a:cs typeface="+mn-cs"/>
              </a:rPr>
              <a:t>All expected cell counts are greater or equal to 5</a:t>
            </a:r>
          </a:p>
          <a:p>
            <a:pPr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Char char="•"/>
              <a:defRPr/>
            </a:pPr>
            <a:r>
              <a:rPr lang="en-US" dirty="0" smtClean="0">
                <a:cs typeface="+mn-cs"/>
              </a:rPr>
              <a:t>All conditions met </a:t>
            </a:r>
            <a:r>
              <a:rPr lang="en-US" dirty="0" smtClean="0">
                <a:cs typeface="+mn-cs"/>
                <a:sym typeface="Wingdings" pitchFamily="2" charset="2"/>
              </a:rPr>
              <a:t></a:t>
            </a:r>
            <a:r>
              <a:rPr lang="en-US" i="1" dirty="0" smtClean="0">
                <a:cs typeface="+mn-cs"/>
                <a:sym typeface="Wingdings" pitchFamily="2" charset="2"/>
              </a:rPr>
              <a:t> x</a:t>
            </a:r>
            <a:r>
              <a:rPr lang="en-US" i="1" baseline="30000" dirty="0" smtClean="0">
                <a:cs typeface="+mn-cs"/>
                <a:sym typeface="Wingdings" pitchFamily="2" charset="2"/>
              </a:rPr>
              <a:t>2</a:t>
            </a:r>
            <a:r>
              <a:rPr lang="en-US" i="1" dirty="0" smtClean="0">
                <a:cs typeface="+mn-cs"/>
                <a:sym typeface="Wingdings" pitchFamily="2" charset="2"/>
              </a:rPr>
              <a:t> </a:t>
            </a:r>
            <a:r>
              <a:rPr lang="en-US" dirty="0" smtClean="0">
                <a:cs typeface="+mn-cs"/>
                <a:sym typeface="Wingdings" pitchFamily="2" charset="2"/>
              </a:rPr>
              <a:t>test distribution </a:t>
            </a:r>
            <a:r>
              <a:rPr lang="en-US" i="1" dirty="0" smtClean="0">
                <a:cs typeface="+mn-cs"/>
                <a:sym typeface="Wingdings" pitchFamily="2" charset="2"/>
              </a:rPr>
              <a:t>x</a:t>
            </a:r>
            <a:r>
              <a:rPr lang="en-US" i="1" baseline="30000" dirty="0" smtClean="0">
                <a:cs typeface="+mn-cs"/>
                <a:sym typeface="Wingdings" pitchFamily="2" charset="2"/>
              </a:rPr>
              <a:t>2  </a:t>
            </a:r>
            <a:r>
              <a:rPr lang="en-US" dirty="0" smtClean="0">
                <a:cs typeface="+mn-cs"/>
                <a:sym typeface="Wingdings" pitchFamily="2" charset="2"/>
              </a:rPr>
              <a:t>test for independence</a:t>
            </a:r>
            <a:endParaRPr lang="en-US" dirty="0">
              <a:cs typeface="+mn-cs"/>
            </a:endParaRPr>
          </a:p>
        </p:txBody>
      </p:sp>
      <p:sp>
        <p:nvSpPr>
          <p:cNvPr id="8" name="Content Placeholder 7"/>
          <p:cNvSpPr>
            <a:spLocks noGrp="1"/>
          </p:cNvSpPr>
          <p:nvPr>
            <p:ph sz="quarter" idx="4"/>
          </p:nvPr>
        </p:nvSpPr>
        <p:spPr>
          <a:xfrm>
            <a:off x="4645026" y="3276601"/>
            <a:ext cx="4041775" cy="2849562"/>
          </a:xfrm>
        </p:spPr>
        <p:txBody>
          <a:bodyPr>
            <a:normAutofit fontScale="92500" lnSpcReduction="10000"/>
          </a:bodyPr>
          <a:lstStyle/>
          <a:p>
            <a:pPr fontAlgn="auto">
              <a:spcAft>
                <a:spcPts val="0"/>
              </a:spcAft>
              <a:buFont typeface="Arial" pitchFamily="34" charset="0"/>
              <a:buChar char="•"/>
              <a:defRPr/>
            </a:pPr>
            <a:r>
              <a:rPr lang="en-US" dirty="0" smtClean="0">
                <a:cs typeface="+mn-cs"/>
              </a:rPr>
              <a:t>Gender and Smoothie Size are categorical variables</a:t>
            </a:r>
          </a:p>
          <a:p>
            <a:pPr fontAlgn="auto">
              <a:spcAft>
                <a:spcPts val="0"/>
              </a:spcAft>
              <a:buFont typeface="Arial" pitchFamily="34" charset="0"/>
              <a:buChar char="•"/>
              <a:defRPr/>
            </a:pPr>
            <a:endParaRPr lang="en-US" dirty="0" smtClean="0">
              <a:cs typeface="+mn-cs"/>
            </a:endParaRPr>
          </a:p>
          <a:p>
            <a:pPr fontAlgn="auto">
              <a:spcAft>
                <a:spcPts val="0"/>
              </a:spcAft>
              <a:buFont typeface="Arial" pitchFamily="34" charset="0"/>
              <a:buChar char="•"/>
              <a:defRPr/>
            </a:pPr>
            <a:r>
              <a:rPr lang="en-US" dirty="0" smtClean="0">
                <a:cs typeface="+mn-cs"/>
              </a:rPr>
              <a:t>Stratified sample taken </a:t>
            </a:r>
            <a:r>
              <a:rPr lang="en-US" dirty="0" smtClean="0">
                <a:cs typeface="+mn-cs"/>
                <a:sym typeface="Wingdings" pitchFamily="2" charset="2"/>
              </a:rPr>
              <a:t> assumed random</a:t>
            </a:r>
          </a:p>
          <a:p>
            <a:pPr fontAlgn="auto">
              <a:spcAft>
                <a:spcPts val="0"/>
              </a:spcAft>
              <a:buFont typeface="Arial" pitchFamily="34" charset="0"/>
              <a:buChar char="•"/>
              <a:defRPr/>
            </a:pPr>
            <a:endParaRPr lang="en-US" dirty="0" smtClean="0">
              <a:cs typeface="+mn-cs"/>
              <a:sym typeface="Wingdings" pitchFamily="2" charset="2"/>
            </a:endParaRPr>
          </a:p>
          <a:p>
            <a:pPr fontAlgn="auto">
              <a:spcAft>
                <a:spcPts val="0"/>
              </a:spcAft>
              <a:buFont typeface="Arial" pitchFamily="34" charset="0"/>
              <a:buChar char="•"/>
              <a:defRPr/>
            </a:pPr>
            <a:r>
              <a:rPr lang="en-US" dirty="0" smtClean="0">
                <a:cs typeface="+mn-cs"/>
                <a:sym typeface="Wingdings" pitchFamily="2" charset="2"/>
              </a:rPr>
              <a:t>All expected cell counts greater than 5!</a:t>
            </a:r>
            <a:endParaRPr lang="en-US" dirty="0">
              <a:cs typeface="+mn-cs"/>
            </a:endParaRPr>
          </a:p>
        </p:txBody>
      </p:sp>
      <p:sp>
        <p:nvSpPr>
          <p:cNvPr id="9" name="Content Placeholder 3"/>
          <p:cNvSpPr txBox="1">
            <a:spLocks/>
          </p:cNvSpPr>
          <p:nvPr/>
        </p:nvSpPr>
        <p:spPr>
          <a:xfrm>
            <a:off x="2133600" y="1676400"/>
            <a:ext cx="4800600" cy="1371600"/>
          </a:xfrm>
          <a:prstGeom prst="rect">
            <a:avLst/>
          </a:prstGeom>
          <a:scene3d>
            <a:camera prst="orthographicFront"/>
            <a:lightRig rig="threePt" dir="t"/>
          </a:scene3d>
          <a:sp3d>
            <a:bevelT/>
          </a:sp3d>
        </p:spPr>
        <p:style>
          <a:lnRef idx="2">
            <a:schemeClr val="accent2"/>
          </a:lnRef>
          <a:fillRef idx="1">
            <a:schemeClr val="lt1"/>
          </a:fillRef>
          <a:effectRef idx="0">
            <a:schemeClr val="accent2"/>
          </a:effectRef>
          <a:fontRef idx="minor">
            <a:schemeClr val="dk1"/>
          </a:fontRef>
        </p:style>
        <p:txBody>
          <a:bodyPr/>
          <a:lstStyle/>
          <a:p>
            <a:pPr marL="914400" lvl="1" indent="-457200" fontAlgn="auto">
              <a:spcBef>
                <a:spcPct val="20000"/>
              </a:spcBef>
              <a:spcAft>
                <a:spcPts val="0"/>
              </a:spcAft>
              <a:defRPr/>
            </a:pPr>
            <a:r>
              <a:rPr lang="en-US" sz="1600" b="1" dirty="0">
                <a:solidFill>
                  <a:srgbClr val="FFC000"/>
                </a:solidFill>
                <a:latin typeface="Dotum" pitchFamily="34" charset="-127"/>
                <a:ea typeface="Dotum" pitchFamily="34" charset="-127"/>
              </a:rPr>
              <a:t>H</a:t>
            </a:r>
            <a:r>
              <a:rPr lang="en-US" sz="1600" b="1" baseline="-25000" dirty="0">
                <a:solidFill>
                  <a:srgbClr val="FFC000"/>
                </a:solidFill>
                <a:latin typeface="Dotum" pitchFamily="34" charset="-127"/>
                <a:ea typeface="Dotum" pitchFamily="34" charset="-127"/>
              </a:rPr>
              <a:t>O</a:t>
            </a:r>
            <a:r>
              <a:rPr lang="en-US" sz="1600" b="1" dirty="0">
                <a:solidFill>
                  <a:srgbClr val="FFC000"/>
                </a:solidFill>
                <a:latin typeface="Dotum" pitchFamily="34" charset="-127"/>
                <a:ea typeface="Dotum" pitchFamily="34" charset="-127"/>
              </a:rPr>
              <a:t>: There is no association between gender and smoothie size.</a:t>
            </a:r>
            <a:br>
              <a:rPr lang="en-US" sz="1600" b="1" dirty="0">
                <a:solidFill>
                  <a:srgbClr val="FFC000"/>
                </a:solidFill>
                <a:latin typeface="Dotum" pitchFamily="34" charset="-127"/>
                <a:ea typeface="Dotum" pitchFamily="34" charset="-127"/>
              </a:rPr>
            </a:br>
            <a:endParaRPr lang="en-US" sz="1600" b="1" dirty="0">
              <a:solidFill>
                <a:srgbClr val="FFC000"/>
              </a:solidFill>
              <a:latin typeface="Dotum" pitchFamily="34" charset="-127"/>
              <a:ea typeface="Dotum" pitchFamily="34" charset="-127"/>
            </a:endParaRPr>
          </a:p>
          <a:p>
            <a:pPr marL="914400" lvl="1" indent="-457200" fontAlgn="auto">
              <a:spcBef>
                <a:spcPct val="20000"/>
              </a:spcBef>
              <a:spcAft>
                <a:spcPts val="0"/>
              </a:spcAft>
              <a:defRPr/>
            </a:pPr>
            <a:r>
              <a:rPr lang="en-US" sz="1600" b="1" dirty="0">
                <a:solidFill>
                  <a:srgbClr val="FFC000"/>
                </a:solidFill>
                <a:latin typeface="Dotum" pitchFamily="34" charset="-127"/>
                <a:ea typeface="Dotum" pitchFamily="34" charset="-127"/>
              </a:rPr>
              <a:t>H</a:t>
            </a:r>
            <a:r>
              <a:rPr lang="en-US" sz="1600" b="1" baseline="-25000" dirty="0">
                <a:solidFill>
                  <a:srgbClr val="FFC000"/>
                </a:solidFill>
                <a:latin typeface="Dotum" pitchFamily="34" charset="-127"/>
                <a:ea typeface="Dotum" pitchFamily="34" charset="-127"/>
              </a:rPr>
              <a:t>A</a:t>
            </a:r>
            <a:r>
              <a:rPr lang="en-US" sz="1600" b="1" dirty="0">
                <a:solidFill>
                  <a:srgbClr val="FFC000"/>
                </a:solidFill>
                <a:latin typeface="Dotum" pitchFamily="34" charset="-127"/>
                <a:ea typeface="Dotum" pitchFamily="34" charset="-127"/>
              </a:rPr>
              <a:t>: There is an association between gender and smoothie size.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pPr fontAlgn="auto">
              <a:spcAft>
                <a:spcPts val="0"/>
              </a:spcAft>
              <a:defRPr/>
            </a:pPr>
            <a:r>
              <a:rPr lang="en-US" dirty="0" smtClean="0">
                <a:cs typeface="+mj-cs"/>
              </a:rPr>
              <a:t>Test for Independence:</a:t>
            </a:r>
            <a:br>
              <a:rPr lang="en-US" dirty="0" smtClean="0">
                <a:cs typeface="+mj-cs"/>
              </a:rPr>
            </a:br>
            <a:r>
              <a:rPr lang="en-US" dirty="0" smtClean="0">
                <a:cs typeface="+mj-cs"/>
              </a:rPr>
              <a:t>Gender v. Smoothie Size</a:t>
            </a:r>
            <a:endParaRPr lang="en-US" dirty="0">
              <a:cs typeface="+mj-cs"/>
            </a:endParaRPr>
          </a:p>
        </p:txBody>
      </p:sp>
      <p:sp>
        <p:nvSpPr>
          <p:cNvPr id="8" name="Content Placeholder 7"/>
          <p:cNvSpPr>
            <a:spLocks noGrp="1"/>
          </p:cNvSpPr>
          <p:nvPr>
            <p:ph idx="1"/>
          </p:nvPr>
        </p:nvSpPr>
        <p:spPr>
          <a:xfrm>
            <a:off x="838200" y="1524000"/>
            <a:ext cx="7772400" cy="1295400"/>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fontAlgn="auto">
              <a:spcAft>
                <a:spcPts val="0"/>
              </a:spcAft>
              <a:buFont typeface="Arial" pitchFamily="34" charset="0"/>
              <a:buNone/>
              <a:defRPr/>
            </a:pPr>
            <a:r>
              <a:rPr lang="en-US" i="1" dirty="0" smtClean="0"/>
              <a:t>      </a:t>
            </a:r>
          </a:p>
          <a:p>
            <a:pPr fontAlgn="auto">
              <a:spcAft>
                <a:spcPts val="0"/>
              </a:spcAft>
              <a:buFont typeface="Arial" pitchFamily="34" charset="0"/>
              <a:buNone/>
              <a:defRPr/>
            </a:pPr>
            <a:r>
              <a:rPr lang="en-US" i="1" dirty="0" smtClean="0"/>
              <a:t>            x</a:t>
            </a:r>
            <a:r>
              <a:rPr lang="en-US" baseline="30000" dirty="0" smtClean="0"/>
              <a:t>2 =</a:t>
            </a:r>
          </a:p>
          <a:p>
            <a:pPr fontAlgn="auto">
              <a:spcAft>
                <a:spcPts val="0"/>
              </a:spcAft>
              <a:buFont typeface="Arial" pitchFamily="34" charset="0"/>
              <a:buNone/>
              <a:defRPr/>
            </a:pPr>
            <a:r>
              <a:rPr lang="en-US" baseline="30000" dirty="0" smtClean="0"/>
              <a:t>		 </a:t>
            </a:r>
            <a:endParaRPr lang="en-US" baseline="30000" dirty="0"/>
          </a:p>
        </p:txBody>
      </p:sp>
      <p:graphicFrame>
        <p:nvGraphicFramePr>
          <p:cNvPr id="35842" name="Object 2"/>
          <p:cNvGraphicFramePr>
            <a:graphicFrameLocks noChangeAspect="1"/>
          </p:cNvGraphicFramePr>
          <p:nvPr/>
        </p:nvGraphicFramePr>
        <p:xfrm>
          <a:off x="2514600" y="1905000"/>
          <a:ext cx="4849813" cy="571500"/>
        </p:xfrm>
        <a:graphic>
          <a:graphicData uri="http://schemas.openxmlformats.org/presentationml/2006/ole">
            <p:oleObj spid="_x0000_s35842" name="Equation" r:id="rId3" imgW="3555720" imgH="419040" progId="Equation.3">
              <p:embed/>
            </p:oleObj>
          </a:graphicData>
        </a:graphic>
      </p:graphicFrame>
      <p:sp>
        <p:nvSpPr>
          <p:cNvPr id="10" name="TextBox 9"/>
          <p:cNvSpPr txBox="1"/>
          <p:nvPr/>
        </p:nvSpPr>
        <p:spPr>
          <a:xfrm>
            <a:off x="1219200" y="4664075"/>
            <a:ext cx="7010400" cy="1508125"/>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fontAlgn="auto">
              <a:spcBef>
                <a:spcPts val="0"/>
              </a:spcBef>
              <a:spcAft>
                <a:spcPts val="0"/>
              </a:spcAft>
              <a:defRPr/>
            </a:pPr>
            <a:r>
              <a:rPr lang="en-US" dirty="0"/>
              <a:t>P(df=1|</a:t>
            </a:r>
            <a:r>
              <a:rPr lang="en-US" i="1" dirty="0"/>
              <a:t>x</a:t>
            </a:r>
            <a:r>
              <a:rPr lang="en-US" baseline="30000" dirty="0"/>
              <a:t>2</a:t>
            </a:r>
            <a:r>
              <a:rPr lang="en-US" dirty="0"/>
              <a:t>&gt;0.00466) = .95        = .05</a:t>
            </a:r>
          </a:p>
          <a:p>
            <a:pPr fontAlgn="auto">
              <a:spcBef>
                <a:spcPts val="0"/>
              </a:spcBef>
              <a:spcAft>
                <a:spcPts val="0"/>
              </a:spcAft>
              <a:defRPr/>
            </a:pPr>
            <a:endParaRPr lang="en-US" dirty="0"/>
          </a:p>
          <a:p>
            <a:pPr fontAlgn="auto">
              <a:spcBef>
                <a:spcPts val="0"/>
              </a:spcBef>
              <a:spcAft>
                <a:spcPts val="0"/>
              </a:spcAft>
              <a:defRPr/>
            </a:pPr>
            <a:r>
              <a:rPr lang="en-US" dirty="0"/>
              <a:t>We fail to reject the H</a:t>
            </a:r>
            <a:r>
              <a:rPr lang="en-US" baseline="-25000" dirty="0"/>
              <a:t>O</a:t>
            </a:r>
            <a:r>
              <a:rPr lang="en-US" dirty="0"/>
              <a:t> because the P-value, .95, is greater than the alpha, .05.  We have sufficient evidence that gender has no association with smoothie size purchased.</a:t>
            </a:r>
            <a:endParaRPr lang="en-US" dirty="0"/>
          </a:p>
        </p:txBody>
      </p:sp>
      <p:graphicFrame>
        <p:nvGraphicFramePr>
          <p:cNvPr id="35843" name="Object 3"/>
          <p:cNvGraphicFramePr>
            <a:graphicFrameLocks noChangeAspect="1"/>
          </p:cNvGraphicFramePr>
          <p:nvPr/>
        </p:nvGraphicFramePr>
        <p:xfrm>
          <a:off x="3776663" y="4787900"/>
          <a:ext cx="414337" cy="241300"/>
        </p:xfrm>
        <a:graphic>
          <a:graphicData uri="http://schemas.openxmlformats.org/presentationml/2006/ole">
            <p:oleObj spid="_x0000_s35843" name="Equation" r:id="rId4" imgW="152280" imgH="139680" progId="Equation.3">
              <p:embed/>
            </p:oleObj>
          </a:graphicData>
        </a:graphic>
      </p:graphicFrame>
      <p:pic>
        <p:nvPicPr>
          <p:cNvPr id="35849" name="Picture 7" descr="http://www.kids-cooking-activities.com/images/smoothiedrinker.jpg"/>
          <p:cNvPicPr>
            <a:picLocks noChangeAspect="1" noChangeArrowheads="1"/>
          </p:cNvPicPr>
          <p:nvPr/>
        </p:nvPicPr>
        <p:blipFill>
          <a:blip r:embed="rId5"/>
          <a:srcRect/>
          <a:stretch>
            <a:fillRect/>
          </a:stretch>
        </p:blipFill>
        <p:spPr bwMode="auto">
          <a:xfrm>
            <a:off x="1828800" y="2867025"/>
            <a:ext cx="1704975" cy="1781175"/>
          </a:xfrm>
          <a:prstGeom prst="rect">
            <a:avLst/>
          </a:prstGeom>
          <a:noFill/>
          <a:ln w="9525">
            <a:noFill/>
            <a:miter lim="800000"/>
            <a:headEnd/>
            <a:tailEnd/>
          </a:ln>
        </p:spPr>
      </p:pic>
      <p:pic>
        <p:nvPicPr>
          <p:cNvPr id="35850" name="Picture 9" descr="http://charlottesmoothie.com/wp-content/uploads/2009/07/smoothie_291_20080506-115232.jpg"/>
          <p:cNvPicPr>
            <a:picLocks noChangeAspect="1" noChangeArrowheads="1"/>
          </p:cNvPicPr>
          <p:nvPr/>
        </p:nvPicPr>
        <p:blipFill>
          <a:blip r:embed="rId6"/>
          <a:srcRect/>
          <a:stretch>
            <a:fillRect/>
          </a:stretch>
        </p:blipFill>
        <p:spPr bwMode="auto">
          <a:xfrm>
            <a:off x="3657600" y="2819400"/>
            <a:ext cx="1857375" cy="1857375"/>
          </a:xfrm>
          <a:prstGeom prst="rect">
            <a:avLst/>
          </a:prstGeom>
          <a:noFill/>
          <a:ln w="9525">
            <a:noFill/>
            <a:miter lim="800000"/>
            <a:headEnd/>
            <a:tailEnd/>
          </a:ln>
        </p:spPr>
      </p:pic>
      <p:pic>
        <p:nvPicPr>
          <p:cNvPr id="35851" name="Picture 13" descr="http://photos3.fotosearch.com/bthumb/UNY/UNY062/u19134295.jpg"/>
          <p:cNvPicPr>
            <a:picLocks noChangeAspect="1" noChangeArrowheads="1"/>
          </p:cNvPicPr>
          <p:nvPr/>
        </p:nvPicPr>
        <p:blipFill>
          <a:blip r:embed="rId7"/>
          <a:srcRect/>
          <a:stretch>
            <a:fillRect/>
          </a:stretch>
        </p:blipFill>
        <p:spPr bwMode="auto">
          <a:xfrm>
            <a:off x="5638800" y="2819400"/>
            <a:ext cx="1609725" cy="1816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283</TotalTime>
  <Words>1096</Words>
  <Application>Microsoft Office PowerPoint</Application>
  <PresentationFormat>On-screen Show (4:3)</PresentationFormat>
  <Paragraphs>179</Paragraphs>
  <Slides>21</Slides>
  <Notes>0</Notes>
  <HiddenSlides>0</HiddenSlides>
  <MMClips>0</MMClips>
  <ScaleCrop>false</ScaleCrop>
  <HeadingPairs>
    <vt:vector size="8" baseType="variant">
      <vt:variant>
        <vt:lpstr>Fonts Used</vt:lpstr>
      </vt:variant>
      <vt:variant>
        <vt:i4>4</vt:i4>
      </vt:variant>
      <vt:variant>
        <vt:lpstr>Design Template</vt:lpstr>
      </vt:variant>
      <vt:variant>
        <vt:i4>1</vt:i4>
      </vt:variant>
      <vt:variant>
        <vt:lpstr>Embedded OLE Servers</vt:lpstr>
      </vt:variant>
      <vt:variant>
        <vt:i4>1</vt:i4>
      </vt:variant>
      <vt:variant>
        <vt:lpstr>Slide Titles</vt:lpstr>
      </vt:variant>
      <vt:variant>
        <vt:i4>21</vt:i4>
      </vt:variant>
    </vt:vector>
  </HeadingPairs>
  <TitlesOfParts>
    <vt:vector size="27" baseType="lpstr">
      <vt:lpstr>Calibri</vt:lpstr>
      <vt:lpstr>Arial</vt:lpstr>
      <vt:lpstr>Dotum</vt:lpstr>
      <vt:lpstr>Wingdings</vt:lpstr>
      <vt:lpstr>Office Theme</vt:lpstr>
      <vt:lpstr>Equation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Amanda VonderSchmalz</dc:creator>
  <cp:lastModifiedBy>koneli</cp:lastModifiedBy>
  <cp:revision>37</cp:revision>
  <dcterms:modified xsi:type="dcterms:W3CDTF">2012-05-02T19:49:01Z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TC300079789990</vt:lpwstr>
  </property>
</Properties>
</file>